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612" autoAdjust="0"/>
  </p:normalViewPr>
  <p:slideViewPr>
    <p:cSldViewPr>
      <p:cViewPr varScale="1">
        <p:scale>
          <a:sx n="77" d="100"/>
          <a:sy n="77" d="100"/>
        </p:scale>
        <p:origin x="-475" y="3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CFFA82-89B6-4EF6-B4E4-86F7D44CA214}" type="datetimeFigureOut">
              <a:rPr lang="en-US" smtClean="0"/>
              <a:pPr/>
              <a:t>11/17/2012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4E531-7351-4C1D-AAE1-71C7EB587F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649D-DCA3-4022-B78E-2649EC8E4B79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cut thruBlk="1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D08CF-8169-4802-85F1-3183610B5472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0803F-D6CE-42BA-AFF6-11E936E2BF55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cut thruBlk="1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A13D6-0AA5-420F-8F6B-C7AF59FBB1E6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B01E9-8FD9-4123-B02D-1322D288E9B6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96A4F-AEF3-4A90-B2D0-ADE460D912C9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FBAC3-0B7B-46E9-BB53-81C9AB1E254C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80A5-9949-410C-AA50-EB173795EA40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471EC-6A83-4560-B76A-0439F8147EA6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74BE2-2C6C-4DDC-86E0-90236B0B1A12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020D4-8BF3-4433-9CDF-D61358E76455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42F06ED-60EA-472E-BE19-41D57F893C87}" type="datetime1">
              <a:rPr lang="en-US" smtClean="0"/>
              <a:pPr/>
              <a:t>11/17/2012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/>
              <a:t>Mourady Hélou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>
    <p:cut thruBlk="1"/>
    <p:sndAc>
      <p:stSnd>
        <p:snd r:embed="rId13" name="chimes.wav"/>
      </p:stSnd>
    </p:sndAc>
  </p:transition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a/imgres?imgurl=http://parkstreet.nbed.nb.ca/sites/parkstreet.nbed.nb.ca/files/images/cafeteria_1.jpg&amp;imgrefurl=http://parkstreet.nbed.nb.ca/image/cafeteria-1&amp;usg=__cs_SDNxAJZUd_fCFnHhHNTQMs_k=&amp;h=323&amp;w=350&amp;sz=85&amp;hl=en&amp;start=3&amp;zoom=1&amp;tbnid=DTyzdoYDVaBs6M:&amp;tbnh=111&amp;tbnw=120&amp;ei=SsWmUL3jHqrV0gGqsoAo&amp;prev=/search?q=cafeteria&amp;hl=en&amp;gbv=2&amp;ie=UTF-8&amp;tbm=isch&amp;itbs=1" TargetMode="External"/><Relationship Id="rId3" Type="http://schemas.openxmlformats.org/officeDocument/2006/relationships/audio" Target="../media/audio3.wav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hyperlink" Target="http://www.google.ca/imgres?imgurl=http://www.univ-paris-diderot.fr/DocumentsFCK/CHVU/Image/Equipement/Labo%20de%20langue.jpg&amp;imgrefurl=http://www.univ-paris-diderot.fr/EtudesAnglophones/pg.php?bc=CHVUENG&amp;page=Laboratoires&amp;usg=__kEghRP2uALor1fWjV9fFD0KFCK4=&amp;h=591&amp;w=788&amp;sz=73&amp;hl=en&amp;start=4&amp;zoom=1&amp;tbnid=ruAftuWWVqgDaM:&amp;tbnh=107&amp;tbnw=143&amp;ei=M8WmUNOJGMSx0AHzpYGACQ&amp;prev=/search?q=labo+langau&amp;hl=en&amp;gbv=2&amp;ie=UTF-8&amp;tbm=isch&amp;itbs=1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2.jpeg"/><Relationship Id="rId10" Type="http://schemas.openxmlformats.org/officeDocument/2006/relationships/image" Target="../media/image5.png"/><Relationship Id="rId4" Type="http://schemas.openxmlformats.org/officeDocument/2006/relationships/hyperlink" Target="http://www.google.ca/imgres?imgurl=http://lavilaine31.files.wordpress.com/2011/11/pictogrammes-toilettes-pic19_5.jpg&amp;imgrefurl=http://lavilaine31.wordpress.com/2011/11/13/la-gentillesse-aux-toilettes/&amp;usg=__NVaO2oTv6FxvN8QxVFSaYoFIZvY=&amp;h=550&amp;w=550&amp;sz=32&amp;hl=en&amp;start=7&amp;zoom=1&amp;tbnid=Q9CXcWBI-7VOXM:&amp;tbnh=133&amp;tbnw=133&amp;ei=2cKmUMjbJKnB0QGm7YG4DQ&amp;prev=/search?q=toilettes&amp;hl=en&amp;gbv=2&amp;ie=UTF-8&amp;tbm=isch&amp;itbs=1" TargetMode="Externa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hyperlink" Target="http://www.google.ca/imgres?imgurl=http://dentalcareersinstitute.net/wp-content/uploads/2012/01/class-question.jpg&amp;imgrefurl=http://dentalcareersinstitute.net/faqs/&amp;usg=__ZxiSduDf2d3VBALeoYsQZyqyePk=&amp;h=720&amp;w=960&amp;sz=49&amp;hl=en&amp;start=28&amp;zoom=1&amp;tbnid=_o_V6eIlz8oHiM:&amp;tbnh=111&amp;tbnw=148&amp;ei=qcamUKONMM_H0AGhlIFA&amp;prev=/search?q=classes+++question&amp;start=20&amp;hl=en&amp;sa=N&amp;gbv=2&amp;ie=UTF-8&amp;tbm=isch&amp;itbs=1" TargetMode="Externa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>
            <a:normAutofit/>
          </a:bodyPr>
          <a:lstStyle/>
          <a:p>
            <a:r>
              <a:rPr lang="fr-CA" sz="3600" dirty="0" smtClean="0">
                <a:latin typeface="Arial" pitchFamily="34" charset="0"/>
                <a:cs typeface="Arial" pitchFamily="34" charset="0"/>
              </a:rPr>
              <a:t>S’orienter (</a:t>
            </a:r>
            <a:r>
              <a:rPr lang="fr-CA" sz="3600" dirty="0" err="1" smtClean="0">
                <a:latin typeface="Arial" pitchFamily="34" charset="0"/>
                <a:cs typeface="Arial" pitchFamily="34" charset="0"/>
              </a:rPr>
              <a:t>lieu,direction</a:t>
            </a:r>
            <a:r>
              <a:rPr lang="fr-CA" sz="3600" dirty="0" smtClean="0">
                <a:latin typeface="Arial" pitchFamily="34" charset="0"/>
                <a:cs typeface="Arial" pitchFamily="34" charset="0"/>
              </a:rPr>
              <a:t>,distance</a:t>
            </a:r>
            <a:r>
              <a:rPr lang="fr-CA" sz="5400" dirty="0" smtClean="0">
                <a:latin typeface="Arial" pitchFamily="34" charset="0"/>
                <a:cs typeface="Arial" pitchFamily="34" charset="0"/>
              </a:rPr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686800" cy="5257800"/>
          </a:xfrm>
        </p:spPr>
        <p:txBody>
          <a:bodyPr/>
          <a:lstStyle/>
          <a:p>
            <a:pPr>
              <a:buNone/>
            </a:pPr>
            <a:r>
              <a:rPr lang="fr-CA" dirty="0" smtClean="0"/>
              <a:t>   </a:t>
            </a:r>
            <a:r>
              <a:rPr lang="fr-CA" u="sng" dirty="0" smtClean="0"/>
              <a:t>Demander une place: </a:t>
            </a:r>
          </a:p>
          <a:p>
            <a:r>
              <a:rPr lang="fr-CA" dirty="0" smtClean="0">
                <a:solidFill>
                  <a:schemeClr val="tx2">
                    <a:lumMod val="75000"/>
                  </a:schemeClr>
                </a:solidFill>
              </a:rPr>
              <a:t>Où est </a:t>
            </a:r>
            <a:r>
              <a:rPr lang="fr-CA" dirty="0" smtClean="0">
                <a:solidFill>
                  <a:schemeClr val="accent3"/>
                </a:solidFill>
              </a:rPr>
              <a:t>la cafétéria  ? </a:t>
            </a:r>
            <a:r>
              <a:rPr lang="fr-CA" b="1" dirty="0" smtClean="0">
                <a:solidFill>
                  <a:schemeClr val="accent3"/>
                </a:solidFill>
              </a:rPr>
              <a:t>Où sont </a:t>
            </a:r>
            <a:r>
              <a:rPr lang="fr-CA" dirty="0" smtClean="0">
                <a:solidFill>
                  <a:schemeClr val="accent3"/>
                </a:solidFill>
              </a:rPr>
              <a:t>les toilettes?</a:t>
            </a:r>
          </a:p>
          <a:p>
            <a:r>
              <a:rPr lang="fr-CA" dirty="0" smtClean="0"/>
              <a:t>Où</a:t>
            </a:r>
            <a:r>
              <a:rPr lang="fr-CA" dirty="0" smtClean="0">
                <a:solidFill>
                  <a:schemeClr val="accent3"/>
                </a:solidFill>
              </a:rPr>
              <a:t> </a:t>
            </a:r>
            <a:r>
              <a:rPr lang="fr-CA" dirty="0" smtClean="0"/>
              <a:t>se trouve </a:t>
            </a:r>
            <a:r>
              <a:rPr lang="fr-CA" dirty="0" smtClean="0">
                <a:solidFill>
                  <a:schemeClr val="accent3"/>
                </a:solidFill>
              </a:rPr>
              <a:t>le bureau du directeur?</a:t>
            </a:r>
          </a:p>
          <a:p>
            <a:r>
              <a:rPr lang="fr-CA" dirty="0" smtClean="0">
                <a:solidFill>
                  <a:schemeClr val="accent3"/>
                </a:solidFill>
              </a:rPr>
              <a:t>Vous pouvez me dire où est le laboratoire des langues?</a:t>
            </a:r>
          </a:p>
          <a:p>
            <a:r>
              <a:rPr lang="fr-CA" dirty="0" smtClean="0">
                <a:solidFill>
                  <a:schemeClr val="accent3"/>
                </a:solidFill>
              </a:rPr>
              <a:t>Vous pouvez me dire où se trouve la classe 3285?</a:t>
            </a:r>
          </a:p>
          <a:p>
            <a:r>
              <a:rPr lang="fr-CA" b="1" dirty="0" smtClean="0">
                <a:solidFill>
                  <a:schemeClr val="accent2">
                    <a:lumMod val="75000"/>
                  </a:schemeClr>
                </a:solidFill>
              </a:rPr>
              <a:t>Je cherche </a:t>
            </a:r>
            <a:r>
              <a:rPr lang="fr-CA" dirty="0" smtClean="0">
                <a:solidFill>
                  <a:schemeClr val="accent3"/>
                </a:solidFill>
              </a:rPr>
              <a:t>les toilettes svp. Je cherche l’ascenseur.</a:t>
            </a:r>
          </a:p>
          <a:p>
            <a:r>
              <a:rPr lang="fr-CA" b="1" dirty="0" smtClean="0"/>
              <a:t>Comment</a:t>
            </a:r>
            <a:r>
              <a:rPr lang="fr-CA" b="1" dirty="0" smtClean="0">
                <a:solidFill>
                  <a:schemeClr val="accent3"/>
                </a:solidFill>
              </a:rPr>
              <a:t> </a:t>
            </a:r>
            <a:r>
              <a:rPr lang="fr-CA" dirty="0" smtClean="0">
                <a:solidFill>
                  <a:schemeClr val="accent3"/>
                </a:solidFill>
              </a:rPr>
              <a:t>je peux aller à la bibliothèque ?</a:t>
            </a:r>
          </a:p>
          <a:p>
            <a:pPr>
              <a:buNone/>
            </a:pPr>
            <a:r>
              <a:rPr lang="fr-CA" dirty="0" smtClean="0">
                <a:solidFill>
                  <a:schemeClr val="accent3"/>
                </a:solidFill>
              </a:rPr>
              <a:t>                                        </a:t>
            </a:r>
          </a:p>
          <a:p>
            <a:pPr>
              <a:buNone/>
            </a:pPr>
            <a:endParaRPr lang="en-US" dirty="0">
              <a:solidFill>
                <a:schemeClr val="accent3"/>
              </a:solidFill>
            </a:endParaRPr>
          </a:p>
        </p:txBody>
      </p:sp>
      <p:pic>
        <p:nvPicPr>
          <p:cNvPr id="2050" name="Picture 2" descr="http://t3.gstatic.com/images?q=tbn:ANd9GcTW2JHJebwcNQ0WeqwlN2042sbxsm_KOegtHjuLrPRltqeJ0V77isya0eW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5410200"/>
            <a:ext cx="1266825" cy="1266826"/>
          </a:xfrm>
          <a:prstGeom prst="rect">
            <a:avLst/>
          </a:prstGeom>
          <a:noFill/>
        </p:spPr>
      </p:pic>
      <p:pic>
        <p:nvPicPr>
          <p:cNvPr id="2052" name="Picture 4" descr="http://t3.gstatic.com/images?q=tbn:ANd9GcTvCeiYNWa-knjiLmOK8rIC9EWSL7Q5LGAHMG7YnctoWAGgl37wXhtCmrks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34200" y="1447800"/>
            <a:ext cx="1362075" cy="1019176"/>
          </a:xfrm>
          <a:prstGeom prst="rect">
            <a:avLst/>
          </a:prstGeom>
          <a:noFill/>
        </p:spPr>
      </p:pic>
      <p:pic>
        <p:nvPicPr>
          <p:cNvPr id="2054" name="Picture 6" descr="http://t3.gstatic.com/images?q=tbn:ANd9GcQn-DTJ9aa-if-ymiY564IzUQA8ttcNMWJkdnYeOLfygmZawb4moLOaKA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0" y="5057775"/>
            <a:ext cx="1524000" cy="1409701"/>
          </a:xfrm>
          <a:prstGeom prst="rect">
            <a:avLst/>
          </a:prstGeom>
          <a:noFill/>
        </p:spPr>
      </p:pic>
      <p:pic>
        <p:nvPicPr>
          <p:cNvPr id="2061" name="Picture 13" descr="D:\document-mourady\2011\pic-can8\ascenseur.bmp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5800" y="5695950"/>
            <a:ext cx="1457325" cy="1162050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4267200" y="5410200"/>
            <a:ext cx="1752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Ascenseur </a:t>
            </a:r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pic>
        <p:nvPicPr>
          <p:cNvPr id="12" name="Recorded Sound">
            <a:hlinkClick r:id="" action="ppaction://media"/>
          </p:cNvPr>
          <p:cNvPicPr>
            <a:picLocks noRot="1" noChangeAspect="1"/>
          </p:cNvPicPr>
          <p:nvPr>
            <a:wavAudioFile r:embed="rId1" name="Recorded Sound"/>
          </p:nvPr>
        </p:nvPicPr>
        <p:blipFill>
          <a:blip r:embed="rId11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cut thruBlk="1"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7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fr-CA" sz="4400" dirty="0" smtClean="0"/>
              <a:t>Pour aller à la cafétéria…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10600" cy="5562600"/>
          </a:xfrm>
        </p:spPr>
        <p:txBody>
          <a:bodyPr/>
          <a:lstStyle/>
          <a:p>
            <a:pPr>
              <a:buNone/>
            </a:pPr>
            <a:r>
              <a:rPr lang="fr-CA" dirty="0" smtClean="0"/>
              <a:t>                              Vous êtes en classe au 3ème étage:</a:t>
            </a:r>
          </a:p>
          <a:p>
            <a:pPr>
              <a:buNone/>
            </a:pPr>
            <a:endParaRPr lang="en-US" dirty="0" smtClean="0"/>
          </a:p>
          <a:p>
            <a:endParaRPr lang="fr-CA" dirty="0" smtClean="0"/>
          </a:p>
          <a:p>
            <a:endParaRPr lang="fr-CA" dirty="0" smtClean="0"/>
          </a:p>
          <a:p>
            <a:r>
              <a:rPr lang="fr-CA" dirty="0" smtClean="0">
                <a:solidFill>
                  <a:srgbClr val="FF0000"/>
                </a:solidFill>
              </a:rPr>
              <a:t>Sortez</a:t>
            </a:r>
            <a:r>
              <a:rPr lang="fr-CA" dirty="0" smtClean="0"/>
              <a:t> de la classe,</a:t>
            </a:r>
          </a:p>
          <a:p>
            <a:r>
              <a:rPr lang="fr-CA" dirty="0" smtClean="0">
                <a:solidFill>
                  <a:srgbClr val="FF0000"/>
                </a:solidFill>
              </a:rPr>
              <a:t>Tournez </a:t>
            </a:r>
            <a:r>
              <a:rPr lang="fr-CA" dirty="0" smtClean="0"/>
              <a:t>à gauche,</a:t>
            </a:r>
          </a:p>
          <a:p>
            <a:pPr>
              <a:buNone/>
            </a:pPr>
            <a:endParaRPr lang="fr-CA" dirty="0" smtClean="0"/>
          </a:p>
          <a:p>
            <a:r>
              <a:rPr lang="fr-CA" dirty="0" smtClean="0">
                <a:solidFill>
                  <a:srgbClr val="FF0000"/>
                </a:solidFill>
              </a:rPr>
              <a:t>Prenez </a:t>
            </a:r>
            <a:r>
              <a:rPr lang="fr-CA" dirty="0" smtClean="0"/>
              <a:t>les escaliers,      </a:t>
            </a:r>
          </a:p>
          <a:p>
            <a:pPr>
              <a:buNone/>
            </a:pPr>
            <a:endParaRPr lang="fr-CA" dirty="0" smtClean="0"/>
          </a:p>
          <a:p>
            <a:r>
              <a:rPr lang="fr-CA" dirty="0" smtClean="0">
                <a:solidFill>
                  <a:srgbClr val="FF0000"/>
                </a:solidFill>
              </a:rPr>
              <a:t>Descendez</a:t>
            </a:r>
            <a:r>
              <a:rPr lang="fr-CA" dirty="0" smtClean="0"/>
              <a:t>  au 2</a:t>
            </a:r>
            <a:r>
              <a:rPr lang="fr-CA" baseline="30000" dirty="0" smtClean="0"/>
              <a:t>ème</a:t>
            </a:r>
            <a:r>
              <a:rPr lang="fr-CA" dirty="0" smtClean="0"/>
              <a:t> (deuxième) étage,</a:t>
            </a:r>
          </a:p>
          <a:p>
            <a:r>
              <a:rPr lang="fr-CA" dirty="0" smtClean="0">
                <a:solidFill>
                  <a:srgbClr val="FF0000"/>
                </a:solidFill>
              </a:rPr>
              <a:t>Tournez </a:t>
            </a:r>
            <a:r>
              <a:rPr lang="fr-CA" dirty="0" smtClean="0"/>
              <a:t>à droite, vous trouvez la cafétéria.</a:t>
            </a:r>
          </a:p>
          <a:p>
            <a:endParaRPr lang="fr-CA" dirty="0" smtClean="0"/>
          </a:p>
          <a:p>
            <a:endParaRPr lang="fr-CA" dirty="0" smtClean="0"/>
          </a:p>
          <a:p>
            <a:endParaRPr lang="fr-CA" dirty="0" smtClean="0"/>
          </a:p>
          <a:p>
            <a:endParaRPr lang="fr-CA" dirty="0" smtClean="0"/>
          </a:p>
          <a:p>
            <a:endParaRPr lang="fr-CA" dirty="0" smtClean="0"/>
          </a:p>
          <a:p>
            <a:endParaRPr lang="fr-CA" dirty="0" smtClean="0"/>
          </a:p>
          <a:p>
            <a:endParaRPr lang="en-US" dirty="0"/>
          </a:p>
        </p:txBody>
      </p:sp>
      <p:pic>
        <p:nvPicPr>
          <p:cNvPr id="5" name="Picture 12" descr="http://t1.gstatic.com/images?q=tbn:ANd9GcRuPS97h_VXRmFOxZF1qZLU4MW6W11GbztlRhrF7ND0D0QNrYVEz4BJSyY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914400"/>
            <a:ext cx="2224214" cy="1524000"/>
          </a:xfrm>
          <a:prstGeom prst="rect">
            <a:avLst/>
          </a:prstGeom>
          <a:noFill/>
        </p:spPr>
      </p:pic>
      <p:pic>
        <p:nvPicPr>
          <p:cNvPr id="6" name="Picture 3" descr="D:\document-mourady\2011\pic-can8\doite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0" y="5791200"/>
            <a:ext cx="944880" cy="914400"/>
          </a:xfrm>
          <a:prstGeom prst="rect">
            <a:avLst/>
          </a:prstGeom>
          <a:noFill/>
        </p:spPr>
      </p:pic>
      <p:pic>
        <p:nvPicPr>
          <p:cNvPr id="15" name="Picture 7" descr="D:\document-mourady\2011\pic-can8\decendre.bmp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600" y="3886200"/>
            <a:ext cx="1112520" cy="1112520"/>
          </a:xfrm>
          <a:prstGeom prst="rect">
            <a:avLst/>
          </a:prstGeom>
          <a:noFill/>
        </p:spPr>
      </p:pic>
      <p:pic>
        <p:nvPicPr>
          <p:cNvPr id="16" name="Picture 4" descr="D:\document-mourady\2011\pic-can8\gauche.bm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5200" y="3276600"/>
            <a:ext cx="762000" cy="685800"/>
          </a:xfrm>
          <a:prstGeom prst="rect">
            <a:avLst/>
          </a:prstGeom>
          <a:noFill/>
        </p:spPr>
      </p:pic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pic>
        <p:nvPicPr>
          <p:cNvPr id="11" name="Recorded Sound">
            <a:hlinkClick r:id="" action="ppaction://media"/>
          </p:cNvPr>
          <p:cNvPicPr>
            <a:picLocks noRot="1" noChangeAspect="1"/>
          </p:cNvPicPr>
          <p:nvPr>
            <a:wavAudioFile r:embed="rId1" name="Recorded Sound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cut thruBlk="1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7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077200" cy="685800"/>
          </a:xfrm>
        </p:spPr>
        <p:txBody>
          <a:bodyPr>
            <a:normAutofit/>
          </a:bodyPr>
          <a:lstStyle/>
          <a:p>
            <a:r>
              <a:rPr lang="fr-CA" sz="3600" dirty="0" smtClean="0"/>
              <a:t>Pour aller au métro Côte-des -Neiges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229600" cy="5257800"/>
          </a:xfrm>
        </p:spPr>
        <p:txBody>
          <a:bodyPr/>
          <a:lstStyle/>
          <a:p>
            <a:pPr>
              <a:buNone/>
            </a:pPr>
            <a:r>
              <a:rPr lang="fr-CA" u="sng" dirty="0" smtClean="0"/>
              <a:t>Vous  êtes  en classe:</a:t>
            </a:r>
          </a:p>
          <a:p>
            <a:r>
              <a:rPr lang="fr-CA" dirty="0" smtClean="0"/>
              <a:t> Descendez au RC (</a:t>
            </a:r>
            <a:r>
              <a:rPr lang="fr-CA" dirty="0" err="1" smtClean="0"/>
              <a:t>rez</a:t>
            </a:r>
            <a:r>
              <a:rPr lang="fr-CA" dirty="0" smtClean="0"/>
              <a:t>-de- chaussée),</a:t>
            </a:r>
          </a:p>
          <a:p>
            <a:r>
              <a:rPr lang="fr-CA" dirty="0" smtClean="0"/>
              <a:t>Sortez de l’université,</a:t>
            </a:r>
          </a:p>
          <a:p>
            <a:r>
              <a:rPr lang="fr-CA" dirty="0" smtClean="0"/>
              <a:t>Tournez à gauche,</a:t>
            </a:r>
          </a:p>
          <a:p>
            <a:pPr>
              <a:buNone/>
            </a:pPr>
            <a:endParaRPr lang="fr-CA" dirty="0" smtClean="0"/>
          </a:p>
          <a:p>
            <a:r>
              <a:rPr lang="fr-CA" dirty="0" smtClean="0"/>
              <a:t> Continuez tout droit,</a:t>
            </a:r>
          </a:p>
          <a:p>
            <a:r>
              <a:rPr lang="fr-CA" dirty="0" smtClean="0"/>
              <a:t>Traversez  la  rue Descelles,</a:t>
            </a:r>
          </a:p>
          <a:p>
            <a:pPr>
              <a:buNone/>
            </a:pPr>
            <a:endParaRPr lang="fr-CA" dirty="0" smtClean="0"/>
          </a:p>
          <a:p>
            <a:r>
              <a:rPr lang="fr-CA" dirty="0" smtClean="0"/>
              <a:t>Continuez  </a:t>
            </a:r>
            <a:r>
              <a:rPr lang="fr-CA" dirty="0" smtClean="0">
                <a:solidFill>
                  <a:srgbClr val="FF0000"/>
                </a:solidFill>
              </a:rPr>
              <a:t>jusqu’à la </a:t>
            </a:r>
            <a:r>
              <a:rPr lang="fr-CA" dirty="0" smtClean="0"/>
              <a:t>rue Côte-des –Neiges,</a:t>
            </a:r>
          </a:p>
          <a:p>
            <a:pPr>
              <a:buNone/>
            </a:pPr>
            <a:r>
              <a:rPr lang="fr-CA" dirty="0" smtClean="0"/>
              <a:t>                     le Métro est en face. </a:t>
            </a:r>
          </a:p>
          <a:p>
            <a:pPr>
              <a:buNone/>
            </a:pPr>
            <a:endParaRPr lang="fr-CA" dirty="0" smtClean="0"/>
          </a:p>
          <a:p>
            <a:pPr>
              <a:buNone/>
            </a:pPr>
            <a:endParaRPr lang="fr-CA" dirty="0" smtClean="0"/>
          </a:p>
          <a:p>
            <a:pPr>
              <a:buNone/>
            </a:pPr>
            <a:endParaRPr lang="fr-CA" dirty="0" smtClean="0"/>
          </a:p>
          <a:p>
            <a:pPr>
              <a:buNone/>
            </a:pPr>
            <a:endParaRPr lang="fr-CA" dirty="0" smtClean="0"/>
          </a:p>
          <a:p>
            <a:pPr>
              <a:buNone/>
            </a:pPr>
            <a:endParaRPr lang="fr-CA" dirty="0" smtClean="0"/>
          </a:p>
          <a:p>
            <a:endParaRPr lang="fr-CA" dirty="0" smtClean="0"/>
          </a:p>
          <a:p>
            <a:endParaRPr lang="en-US" dirty="0"/>
          </a:p>
        </p:txBody>
      </p:sp>
      <p:pic>
        <p:nvPicPr>
          <p:cNvPr id="5" name="Picture 2" descr="D:\document-mourady\2011\pic-can8\traverser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3733800"/>
            <a:ext cx="1828800" cy="1143000"/>
          </a:xfrm>
          <a:prstGeom prst="rect">
            <a:avLst/>
          </a:prstGeom>
          <a:noFill/>
        </p:spPr>
      </p:pic>
      <p:pic>
        <p:nvPicPr>
          <p:cNvPr id="10" name="Picture 4" descr="D:\document-mourady\2011\pic-can8\gauche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2743200"/>
            <a:ext cx="762000" cy="685800"/>
          </a:xfrm>
          <a:prstGeom prst="rect">
            <a:avLst/>
          </a:prstGeom>
          <a:noFill/>
        </p:spPr>
      </p:pic>
      <p:sp>
        <p:nvSpPr>
          <p:cNvPr id="12" name="Right Arrow 11"/>
          <p:cNvSpPr/>
          <p:nvPr/>
        </p:nvSpPr>
        <p:spPr>
          <a:xfrm flipV="1">
            <a:off x="3810000" y="3657600"/>
            <a:ext cx="13716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---------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  <p:pic>
        <p:nvPicPr>
          <p:cNvPr id="9" name="Recorded Sound">
            <a:hlinkClick r:id="" action="ppaction://media"/>
          </p:cNvPr>
          <p:cNvPicPr>
            <a:picLocks noRot="1" noChangeAspect="1"/>
          </p:cNvPicPr>
          <p:nvPr>
            <a:wavAudioFile r:embed="rId1" name="Recorded Sound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cut thruBlk="1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59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82000" cy="762000"/>
          </a:xfrm>
        </p:spPr>
        <p:txBody>
          <a:bodyPr>
            <a:normAutofit fontScale="90000"/>
          </a:bodyPr>
          <a:lstStyle/>
          <a:p>
            <a:r>
              <a:rPr lang="fr-CA" dirty="0" smtClean="0"/>
              <a:t>L’impératif  présent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991600" cy="58674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r-CA" dirty="0" smtClean="0"/>
              <a:t>  </a:t>
            </a:r>
          </a:p>
          <a:p>
            <a:r>
              <a:rPr lang="fr-CA" dirty="0" smtClean="0"/>
              <a:t>L’impératif  exprime un ordre, un conseil ou une suggestion.</a:t>
            </a:r>
          </a:p>
          <a:p>
            <a:r>
              <a:rPr lang="fr-CA" dirty="0" smtClean="0"/>
              <a:t>Il se conjugue comme le présent de l’indicatif  avec seulement trois personnes (tu, nous et vous) sans sujet exprimé. </a:t>
            </a:r>
          </a:p>
          <a:p>
            <a:endParaRPr lang="fr-CA" dirty="0" smtClean="0"/>
          </a:p>
          <a:p>
            <a:pPr>
              <a:buNone/>
            </a:pPr>
            <a:r>
              <a:rPr lang="fr-CA" dirty="0" smtClean="0"/>
              <a:t>                          présent de l’indicatif             présent de l’impératif  </a:t>
            </a:r>
          </a:p>
          <a:p>
            <a:pPr>
              <a:buNone/>
            </a:pPr>
            <a:r>
              <a:rPr lang="fr-CA" dirty="0" smtClean="0"/>
              <a:t>Exemple : marcher  -  </a:t>
            </a:r>
            <a:r>
              <a:rPr lang="fr-CA" strike="sngStrike" dirty="0" smtClean="0">
                <a:solidFill>
                  <a:srgbClr val="FF0000"/>
                </a:solidFill>
              </a:rPr>
              <a:t>Tu </a:t>
            </a:r>
            <a:r>
              <a:rPr lang="fr-CA" dirty="0" smtClean="0"/>
              <a:t>marche</a:t>
            </a:r>
            <a:r>
              <a:rPr lang="fr-CA" strike="sngStrike" dirty="0" smtClean="0">
                <a:solidFill>
                  <a:srgbClr val="FF0000"/>
                </a:solidFill>
              </a:rPr>
              <a:t>s  </a:t>
            </a:r>
            <a:r>
              <a:rPr lang="fr-CA" dirty="0" smtClean="0"/>
              <a:t>                marche</a:t>
            </a:r>
            <a:endParaRPr lang="en-US" dirty="0" smtClean="0"/>
          </a:p>
          <a:p>
            <a:pPr>
              <a:buNone/>
            </a:pPr>
            <a:r>
              <a:rPr lang="fr-CA" dirty="0" smtClean="0"/>
              <a:t>                                    </a:t>
            </a:r>
            <a:r>
              <a:rPr lang="fr-CA" strike="sngStrike" dirty="0" smtClean="0">
                <a:solidFill>
                  <a:srgbClr val="FF0000"/>
                </a:solidFill>
              </a:rPr>
              <a:t> Nous </a:t>
            </a:r>
            <a:r>
              <a:rPr lang="fr-CA" dirty="0" smtClean="0"/>
              <a:t>marchons           </a:t>
            </a:r>
            <a:r>
              <a:rPr lang="fr-CA" dirty="0" err="1" smtClean="0"/>
              <a:t>marchons</a:t>
            </a:r>
            <a:r>
              <a:rPr lang="fr-CA" dirty="0" smtClean="0"/>
              <a:t>  </a:t>
            </a:r>
          </a:p>
          <a:p>
            <a:pPr>
              <a:buNone/>
            </a:pPr>
            <a:r>
              <a:rPr lang="fr-CA" dirty="0" smtClean="0"/>
              <a:t>                                     </a:t>
            </a:r>
            <a:r>
              <a:rPr lang="fr-CA" strike="sngStrike" dirty="0" smtClean="0">
                <a:solidFill>
                  <a:srgbClr val="FF0000"/>
                </a:solidFill>
              </a:rPr>
              <a:t>Vous</a:t>
            </a:r>
            <a:r>
              <a:rPr lang="fr-CA" dirty="0" smtClean="0"/>
              <a:t> marchez               </a:t>
            </a:r>
            <a:r>
              <a:rPr lang="fr-CA" dirty="0" err="1" smtClean="0"/>
              <a:t>marchez</a:t>
            </a:r>
            <a:endParaRPr lang="fr-CA" dirty="0" smtClean="0"/>
          </a:p>
          <a:p>
            <a:pPr>
              <a:buNone/>
            </a:pPr>
            <a:endParaRPr lang="fr-CA" dirty="0" smtClean="0"/>
          </a:p>
          <a:p>
            <a:pPr>
              <a:buNone/>
            </a:pPr>
            <a:r>
              <a:rPr lang="fr-CA" dirty="0" smtClean="0"/>
              <a:t>                 sortir-     </a:t>
            </a:r>
            <a:r>
              <a:rPr lang="fr-CA" strike="sngStrike" dirty="0" smtClean="0">
                <a:solidFill>
                  <a:srgbClr val="FF0000"/>
                </a:solidFill>
              </a:rPr>
              <a:t>tu </a:t>
            </a:r>
            <a:r>
              <a:rPr lang="fr-CA" dirty="0" smtClean="0"/>
              <a:t>sors       -               sors</a:t>
            </a:r>
          </a:p>
          <a:p>
            <a:pPr>
              <a:buNone/>
            </a:pPr>
            <a:r>
              <a:rPr lang="fr-CA" dirty="0" smtClean="0"/>
              <a:t>                                </a:t>
            </a:r>
            <a:r>
              <a:rPr lang="fr-CA" strike="sngStrike" dirty="0" smtClean="0">
                <a:solidFill>
                  <a:srgbClr val="FF0000"/>
                </a:solidFill>
              </a:rPr>
              <a:t> nous </a:t>
            </a:r>
            <a:r>
              <a:rPr lang="fr-CA" dirty="0" smtClean="0"/>
              <a:t>sortons-           sortons </a:t>
            </a:r>
          </a:p>
          <a:p>
            <a:pPr>
              <a:buNone/>
            </a:pPr>
            <a:r>
              <a:rPr lang="fr-CA" dirty="0" smtClean="0"/>
              <a:t>                                 </a:t>
            </a:r>
            <a:r>
              <a:rPr lang="fr-CA" strike="sngStrike" dirty="0" smtClean="0">
                <a:solidFill>
                  <a:srgbClr val="FF0000"/>
                </a:solidFill>
              </a:rPr>
              <a:t>vous</a:t>
            </a:r>
            <a:r>
              <a:rPr lang="fr-CA" dirty="0" smtClean="0"/>
              <a:t> sortez                  </a:t>
            </a:r>
            <a:r>
              <a:rPr lang="fr-CA" dirty="0" err="1" smtClean="0"/>
              <a:t>sortez</a:t>
            </a:r>
            <a:r>
              <a:rPr lang="fr-CA" dirty="0" smtClean="0"/>
              <a:t>  </a:t>
            </a:r>
          </a:p>
          <a:p>
            <a:pPr>
              <a:buNone/>
            </a:pPr>
            <a:endParaRPr lang="fr-CA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fr-CA" dirty="0" smtClean="0">
                <a:solidFill>
                  <a:srgbClr val="FF0000"/>
                </a:solidFill>
              </a:rPr>
              <a:t>NB: </a:t>
            </a:r>
            <a:r>
              <a:rPr lang="fr-CA" dirty="0" smtClean="0"/>
              <a:t>pour les verbes qui se terminent avec </a:t>
            </a:r>
            <a:r>
              <a:rPr lang="fr-CA" dirty="0" smtClean="0">
                <a:solidFill>
                  <a:srgbClr val="FF0000"/>
                </a:solidFill>
              </a:rPr>
              <a:t>es </a:t>
            </a:r>
            <a:r>
              <a:rPr lang="fr-CA" dirty="0" smtClean="0"/>
              <a:t>avec le pronom tu </a:t>
            </a:r>
          </a:p>
          <a:p>
            <a:pPr>
              <a:buNone/>
            </a:pPr>
            <a:r>
              <a:rPr lang="fr-CA" dirty="0" smtClean="0"/>
              <a:t>on supprime le S à l’impératif présent</a:t>
            </a:r>
          </a:p>
          <a:p>
            <a:pPr>
              <a:buNone/>
            </a:pPr>
            <a:r>
              <a:rPr lang="fr-CA" dirty="0" smtClean="0"/>
              <a:t>   </a:t>
            </a:r>
          </a:p>
          <a:p>
            <a:pPr>
              <a:buNone/>
            </a:pPr>
            <a:endParaRPr lang="fr-CA" dirty="0" smtClean="0"/>
          </a:p>
        </p:txBody>
      </p:sp>
      <p:sp>
        <p:nvSpPr>
          <p:cNvPr id="7" name="Right Arrow 6"/>
          <p:cNvSpPr/>
          <p:nvPr/>
        </p:nvSpPr>
        <p:spPr>
          <a:xfrm>
            <a:off x="4800600" y="30480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4876800" y="3352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ight Arrow 8"/>
          <p:cNvSpPr/>
          <p:nvPr/>
        </p:nvSpPr>
        <p:spPr>
          <a:xfrm>
            <a:off x="4876800" y="3657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ight Arrow 9"/>
          <p:cNvSpPr/>
          <p:nvPr/>
        </p:nvSpPr>
        <p:spPr>
          <a:xfrm>
            <a:off x="4267200" y="43434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4267200" y="47244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>
            <a:off x="4267200" y="5029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/>
              <a:t>        </a:t>
            </a:r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04800"/>
            <a:ext cx="7848600" cy="609600"/>
          </a:xfrm>
        </p:spPr>
        <p:txBody>
          <a:bodyPr>
            <a:normAutofit fontScale="90000"/>
          </a:bodyPr>
          <a:lstStyle/>
          <a:p>
            <a:r>
              <a:rPr lang="fr-CA" dirty="0" smtClean="0"/>
              <a:t>         L’impératif  présent 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80997" y="1066800"/>
          <a:ext cx="8229602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916"/>
                <a:gridCol w="1594185"/>
                <a:gridCol w="1776846"/>
                <a:gridCol w="1489728"/>
                <a:gridCol w="1876927"/>
              </a:tblGrid>
              <a:tr h="390144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Tourner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Monter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Prendre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Descendre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Traverser</a:t>
                      </a:r>
                      <a:endParaRPr lang="en-US" dirty="0"/>
                    </a:p>
                  </a:txBody>
                  <a:tcPr/>
                </a:tc>
              </a:tr>
              <a:tr h="682752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Tourne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Monte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Prends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Descends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Traverse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682752">
                <a:tc>
                  <a:txBody>
                    <a:bodyPr/>
                    <a:lstStyle/>
                    <a:p>
                      <a:pPr algn="ctr"/>
                      <a:r>
                        <a:rPr lang="fr-CA" b="0" dirty="0" smtClean="0"/>
                        <a:t>Tournons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b="0" dirty="0" smtClean="0"/>
                        <a:t>Montons</a:t>
                      </a:r>
                    </a:p>
                    <a:p>
                      <a:pPr algn="ctr"/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Prenons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Descendons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Traversons</a:t>
                      </a:r>
                      <a:endParaRPr lang="en-US" dirty="0"/>
                    </a:p>
                  </a:txBody>
                  <a:tcPr/>
                </a:tc>
              </a:tr>
              <a:tr h="682752"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Tournez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Montez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Prenez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 Descendez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 Traversez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33400" y="4114800"/>
          <a:ext cx="80772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724"/>
                <a:gridCol w="1573876"/>
                <a:gridCol w="1828800"/>
                <a:gridCol w="1524000"/>
                <a:gridCol w="1828800"/>
              </a:tblGrid>
              <a:tr h="316992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Aller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Marcher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Continuer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Passer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Sortir</a:t>
                      </a:r>
                      <a:endParaRPr lang="en-US" dirty="0"/>
                    </a:p>
                  </a:txBody>
                  <a:tcPr/>
                </a:tc>
              </a:tr>
              <a:tr h="554736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Va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Marche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Continue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Passe</a:t>
                      </a:r>
                    </a:p>
                    <a:p>
                      <a:pPr algn="ctr"/>
                      <a:r>
                        <a:rPr lang="fr-CA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Sors</a:t>
                      </a:r>
                      <a:endParaRPr lang="en-US" dirty="0"/>
                    </a:p>
                  </a:txBody>
                  <a:tcPr/>
                </a:tc>
              </a:tr>
              <a:tr h="554736">
                <a:tc>
                  <a:txBody>
                    <a:bodyPr/>
                    <a:lstStyle/>
                    <a:p>
                      <a:pPr algn="ctr"/>
                      <a:r>
                        <a:rPr lang="fr-CA" b="0" dirty="0" smtClean="0"/>
                        <a:t>Allons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b="0" dirty="0" smtClean="0"/>
                        <a:t>Marchons</a:t>
                      </a:r>
                    </a:p>
                    <a:p>
                      <a:pPr algn="ctr"/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Continuons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Passons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Sortons</a:t>
                      </a:r>
                      <a:endParaRPr lang="en-US" dirty="0"/>
                    </a:p>
                  </a:txBody>
                  <a:tcPr/>
                </a:tc>
              </a:tr>
              <a:tr h="554736"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Allez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Marchez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Continuez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Passez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CA" dirty="0" smtClean="0"/>
                    </a:p>
                    <a:p>
                      <a:pPr algn="ctr"/>
                      <a:r>
                        <a:rPr lang="fr-CA" dirty="0" smtClean="0"/>
                        <a:t>Sortez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2209800" cy="365125"/>
          </a:xfrm>
        </p:spPr>
        <p:txBody>
          <a:bodyPr/>
          <a:lstStyle/>
          <a:p>
            <a:r>
              <a:rPr lang="en-US" dirty="0" smtClean="0"/>
              <a:t>Mourady Hélou</a:t>
            </a:r>
            <a:endParaRPr lang="en-US" dirty="0"/>
          </a:p>
        </p:txBody>
      </p:sp>
    </p:spTree>
  </p:cSld>
  <p:clrMapOvr>
    <a:masterClrMapping/>
  </p:clrMapOvr>
  <p:transition spd="med" advTm="5000">
    <p:cut thruBlk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 smtClean="0"/>
              <a:t>             C’est à vous le tour</a:t>
            </a:r>
            <a:br>
              <a:rPr lang="fr-CA" dirty="0" smtClean="0"/>
            </a:br>
            <a:r>
              <a:rPr lang="fr-CA" sz="4000" dirty="0" smtClean="0"/>
              <a:t>Posez des questions à vos collègues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 smtClean="0"/>
              <a:t>Pour trouver  la librairie Renaud-Bray</a:t>
            </a:r>
          </a:p>
          <a:p>
            <a:r>
              <a:rPr lang="fr-CA" dirty="0" smtClean="0"/>
              <a:t>Pour aller chez Jean </a:t>
            </a:r>
            <a:r>
              <a:rPr lang="fr-CA" dirty="0" err="1" smtClean="0"/>
              <a:t>Coutu</a:t>
            </a:r>
            <a:endParaRPr lang="fr-CA" dirty="0" smtClean="0"/>
          </a:p>
          <a:p>
            <a:r>
              <a:rPr lang="fr-CA" dirty="0" smtClean="0"/>
              <a:t>Pour aller à la station de gaz ou la station de service</a:t>
            </a:r>
          </a:p>
          <a:p>
            <a:r>
              <a:rPr lang="fr-CA" dirty="0" smtClean="0"/>
              <a:t>Pour aller à </a:t>
            </a:r>
            <a:r>
              <a:rPr lang="fr-CA" dirty="0" err="1" smtClean="0"/>
              <a:t>Pharmaprix</a:t>
            </a:r>
            <a:endParaRPr lang="fr-CA" dirty="0" smtClean="0"/>
          </a:p>
          <a:p>
            <a:r>
              <a:rPr lang="fr-CA" dirty="0" smtClean="0"/>
              <a:t>Pour aller à la boutique informatique, etc.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Mourady Hélou</a:t>
            </a:r>
            <a:endParaRPr lang="en-US"/>
          </a:p>
        </p:txBody>
      </p:sp>
    </p:spTree>
  </p:cSld>
  <p:clrMapOvr>
    <a:masterClrMapping/>
  </p:clrMapOvr>
  <p:transition spd="med">
    <p:cut thruBlk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1336</TotalTime>
  <Words>363</Words>
  <Application>Microsoft Office PowerPoint</Application>
  <PresentationFormat>On-screen Show (4:3)</PresentationFormat>
  <Paragraphs>126</Paragraphs>
  <Slides>6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S’orienter (lieu,direction,distance)</vt:lpstr>
      <vt:lpstr>Pour aller à la cafétéria…</vt:lpstr>
      <vt:lpstr>Pour aller au métro Côte-des -Neiges </vt:lpstr>
      <vt:lpstr>L’impératif  présent</vt:lpstr>
      <vt:lpstr>         L’impératif  présent </vt:lpstr>
      <vt:lpstr>             C’est à vous le tour Posez des questions à vos collègues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S’orienter (lieu,distance,direction)</dc:title>
  <dc:creator>mourady</dc:creator>
  <cp:lastModifiedBy>mourady</cp:lastModifiedBy>
  <cp:revision>55</cp:revision>
  <dcterms:created xsi:type="dcterms:W3CDTF">2006-08-16T00:00:00Z</dcterms:created>
  <dcterms:modified xsi:type="dcterms:W3CDTF">2012-11-18T01:27:03Z</dcterms:modified>
</cp:coreProperties>
</file>