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5" d="100"/>
          <a:sy n="55" d="100"/>
        </p:scale>
        <p:origin x="418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089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90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76565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8576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116127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007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91578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296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913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895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64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2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32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979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778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20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969C3-ABB8-4E3D-89B3-D8A002E4F06F}" type="datetimeFigureOut">
              <a:rPr lang="en-US" smtClean="0"/>
              <a:t>3/31/2019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B533427-5D9A-4330-8407-F33D86CFBE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76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onjourdefrance.com/exercices/contenu/comment-ecrire-une-carte-postale-a-des-amis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428264"/>
            <a:ext cx="8911687" cy="925976"/>
          </a:xfrm>
        </p:spPr>
        <p:txBody>
          <a:bodyPr/>
          <a:lstStyle/>
          <a:p>
            <a:r>
              <a:rPr lang="fr-CA" b="1" dirty="0" smtClean="0">
                <a:solidFill>
                  <a:schemeClr val="accent2">
                    <a:lumMod val="75000"/>
                  </a:schemeClr>
                </a:solidFill>
              </a:rPr>
              <a:t>            Écrire une carte postale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9677" y="1354239"/>
            <a:ext cx="10857052" cy="5208608"/>
          </a:xfrm>
          <a:ln>
            <a:solidFill>
              <a:schemeClr val="tx1"/>
            </a:solidFill>
          </a:ln>
        </p:spPr>
        <p:txBody>
          <a:bodyPr/>
          <a:lstStyle/>
          <a:p>
            <a:r>
              <a:rPr lang="fr-FR" b="1" i="1" dirty="0">
                <a:solidFill>
                  <a:srgbClr val="FF0000"/>
                </a:solidFill>
              </a:rPr>
              <a:t>Formule d'appel : À qui écrivez-vous </a:t>
            </a:r>
            <a:r>
              <a:rPr lang="fr-FR" b="1" i="1" dirty="0" smtClean="0">
                <a:solidFill>
                  <a:srgbClr val="FF0000"/>
                </a:solidFill>
              </a:rPr>
              <a:t>?</a:t>
            </a:r>
            <a:endParaRPr lang="fr-FR" dirty="0" smtClean="0"/>
          </a:p>
          <a:p>
            <a:endParaRPr lang="fr-FR" b="1" i="1" dirty="0">
              <a:solidFill>
                <a:srgbClr val="FF0000"/>
              </a:solidFill>
            </a:endParaRPr>
          </a:p>
          <a:p>
            <a:r>
              <a:rPr lang="fr-FR" b="1" i="1" dirty="0" smtClean="0">
                <a:solidFill>
                  <a:srgbClr val="FF0000"/>
                </a:solidFill>
              </a:rPr>
              <a:t>Pour </a:t>
            </a:r>
            <a:r>
              <a:rPr lang="fr-FR" b="1" i="1" dirty="0">
                <a:solidFill>
                  <a:srgbClr val="FF0000"/>
                </a:solidFill>
              </a:rPr>
              <a:t>le </a:t>
            </a:r>
            <a:r>
              <a:rPr lang="fr-FR" b="1" i="1" dirty="0" smtClean="0">
                <a:solidFill>
                  <a:srgbClr val="FF0000"/>
                </a:solidFill>
              </a:rPr>
              <a:t>destinataire                                                                 ……ADRESSE ……</a:t>
            </a:r>
          </a:p>
          <a:p>
            <a:pPr marL="0" indent="0">
              <a:buNone/>
            </a:pPr>
            <a:r>
              <a:rPr lang="fr-FR" b="1" i="1" dirty="0">
                <a:solidFill>
                  <a:srgbClr val="FF0000"/>
                </a:solidFill>
              </a:rPr>
              <a:t> </a:t>
            </a:r>
            <a:r>
              <a:rPr lang="fr-FR" b="1" i="1" dirty="0" smtClean="0">
                <a:solidFill>
                  <a:srgbClr val="FF0000"/>
                </a:solidFill>
              </a:rPr>
              <a:t>                                                                                                      …………………………</a:t>
            </a:r>
            <a:endParaRPr lang="fr-FR" b="1" i="1" dirty="0">
              <a:solidFill>
                <a:srgbClr val="FF0000"/>
              </a:solidFill>
            </a:endParaRPr>
          </a:p>
          <a:p>
            <a:r>
              <a:rPr lang="fr-FR" b="1" i="1" dirty="0" smtClean="0">
                <a:solidFill>
                  <a:srgbClr val="FF0000"/>
                </a:solidFill>
              </a:rPr>
              <a:t>Dites </a:t>
            </a:r>
            <a:r>
              <a:rPr lang="fr-FR" b="1" i="1" dirty="0">
                <a:solidFill>
                  <a:srgbClr val="FF0000"/>
                </a:solidFill>
              </a:rPr>
              <a:t>où vous êtes/ et peut-être avec qui </a:t>
            </a:r>
            <a:r>
              <a:rPr lang="fr-FR" b="1" i="1" dirty="0" smtClean="0">
                <a:solidFill>
                  <a:srgbClr val="FF0000"/>
                </a:solidFill>
              </a:rPr>
              <a:t>!                      ………………………….</a:t>
            </a:r>
          </a:p>
          <a:p>
            <a:endParaRPr lang="fr-FR" b="1" i="1" dirty="0">
              <a:solidFill>
                <a:srgbClr val="FF0000"/>
              </a:solidFill>
            </a:endParaRPr>
          </a:p>
          <a:p>
            <a:r>
              <a:rPr lang="fr-FR" b="1" i="1" dirty="0">
                <a:solidFill>
                  <a:srgbClr val="FF0000"/>
                </a:solidFill>
              </a:rPr>
              <a:t>Dites quel temps il fait, ce que vous faites, </a:t>
            </a:r>
          </a:p>
          <a:p>
            <a:pPr marL="0" indent="0">
              <a:buNone/>
            </a:pPr>
            <a:r>
              <a:rPr lang="fr-FR" b="1" i="1" dirty="0" smtClean="0">
                <a:solidFill>
                  <a:srgbClr val="FF0000"/>
                </a:solidFill>
              </a:rPr>
              <a:t>    ce </a:t>
            </a:r>
            <a:r>
              <a:rPr lang="fr-FR" b="1" i="1" dirty="0">
                <a:solidFill>
                  <a:srgbClr val="FF0000"/>
                </a:solidFill>
              </a:rPr>
              <a:t>qui vous a marqué, quand vous rentrez chez vous !</a:t>
            </a:r>
            <a:endParaRPr lang="fr-FR" dirty="0"/>
          </a:p>
          <a:p>
            <a:r>
              <a:rPr lang="fr-FR" b="1" i="1" dirty="0" smtClean="0">
                <a:solidFill>
                  <a:srgbClr val="FF0000"/>
                </a:solidFill>
              </a:rPr>
              <a:t> </a:t>
            </a:r>
            <a:r>
              <a:rPr lang="fr-FR" b="1" i="1" dirty="0">
                <a:solidFill>
                  <a:srgbClr val="FF0000"/>
                </a:solidFill>
              </a:rPr>
              <a:t>Formule de </a:t>
            </a:r>
            <a:r>
              <a:rPr lang="fr-FR" b="1" i="1" dirty="0" smtClean="0">
                <a:solidFill>
                  <a:srgbClr val="FF0000"/>
                </a:solidFill>
              </a:rPr>
              <a:t>congé</a:t>
            </a:r>
          </a:p>
          <a:p>
            <a:endParaRPr lang="fr-FR" b="1" i="1" dirty="0">
              <a:solidFill>
                <a:srgbClr val="FF0000"/>
              </a:solidFill>
            </a:endParaRPr>
          </a:p>
          <a:p>
            <a:r>
              <a:rPr lang="fr-FR" b="1" dirty="0" smtClean="0">
                <a:solidFill>
                  <a:srgbClr val="FF0000"/>
                </a:solidFill>
              </a:rPr>
              <a:t>Qui </a:t>
            </a:r>
            <a:r>
              <a:rPr lang="fr-FR" b="1" dirty="0">
                <a:solidFill>
                  <a:srgbClr val="FF0000"/>
                </a:solidFill>
              </a:rPr>
              <a:t>écrit, signe ! à droite</a:t>
            </a:r>
            <a:endParaRPr lang="fr-FR" dirty="0"/>
          </a:p>
          <a:p>
            <a:endParaRPr lang="fr-FR" b="1" i="1" dirty="0" smtClean="0">
              <a:solidFill>
                <a:srgbClr val="FF0000"/>
              </a:solidFill>
            </a:endParaRPr>
          </a:p>
          <a:p>
            <a:endParaRPr lang="fr-FR" b="1" i="1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b="1" i="1" dirty="0" smtClean="0">
              <a:solidFill>
                <a:srgbClr val="FF0000"/>
              </a:solidFill>
            </a:endParaRPr>
          </a:p>
          <a:p>
            <a:endParaRPr lang="fr-FR" b="1" i="1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fr-FR" b="1" i="1" dirty="0" smtClean="0">
              <a:solidFill>
                <a:srgbClr val="FF0000"/>
              </a:solidFill>
            </a:endParaRPr>
          </a:p>
          <a:p>
            <a:endParaRPr lang="fr-FR" b="1" i="1" dirty="0">
              <a:solidFill>
                <a:srgbClr val="FF0000"/>
              </a:solidFill>
            </a:endParaRPr>
          </a:p>
          <a:p>
            <a:endParaRPr lang="fr-FR" dirty="0"/>
          </a:p>
          <a:p>
            <a:endParaRPr lang="en-US" dirty="0"/>
          </a:p>
        </p:txBody>
      </p:sp>
      <p:cxnSp>
        <p:nvCxnSpPr>
          <p:cNvPr id="6" name="Connecteur droit 5"/>
          <p:cNvCxnSpPr/>
          <p:nvPr/>
        </p:nvCxnSpPr>
        <p:spPr>
          <a:xfrm flipH="1">
            <a:off x="7211028" y="1264555"/>
            <a:ext cx="57874" cy="529829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ctangle à coins arrondis 8"/>
          <p:cNvSpPr/>
          <p:nvPr/>
        </p:nvSpPr>
        <p:spPr>
          <a:xfrm>
            <a:off x="10335569" y="1354238"/>
            <a:ext cx="1169043" cy="798653"/>
          </a:xfrm>
          <a:prstGeom prst="roundRect">
            <a:avLst>
              <a:gd name="adj" fmla="val 10870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fr-CA" dirty="0" smtClean="0"/>
              <a:t>Timbre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667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92925" y="393539"/>
            <a:ext cx="8911687" cy="1511461"/>
          </a:xfrm>
        </p:spPr>
        <p:txBody>
          <a:bodyPr/>
          <a:lstStyle/>
          <a:p>
            <a:r>
              <a:rPr lang="fr-CA" b="1" dirty="0" smtClean="0">
                <a:solidFill>
                  <a:schemeClr val="accent2">
                    <a:lumMod val="75000"/>
                  </a:schemeClr>
                </a:solidFill>
              </a:rPr>
              <a:t>            Écrire une carte postale 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0229176"/>
              </p:ext>
            </p:extLst>
          </p:nvPr>
        </p:nvGraphicFramePr>
        <p:xfrm>
          <a:off x="1412112" y="1157468"/>
          <a:ext cx="9861630" cy="6030410"/>
        </p:xfrm>
        <a:graphic>
          <a:graphicData uri="http://schemas.openxmlformats.org/drawingml/2006/table">
            <a:tbl>
              <a:tblPr/>
              <a:tblGrid>
                <a:gridCol w="4948177"/>
                <a:gridCol w="4913453"/>
              </a:tblGrid>
              <a:tr h="6030410">
                <a:tc>
                  <a:txBody>
                    <a:bodyPr/>
                    <a:lstStyle/>
                    <a:p>
                      <a:pPr algn="r" fontAlgn="t"/>
                      <a:r>
                        <a:rPr lang="fr-FR" sz="1050" b="1" i="1" dirty="0">
                          <a:solidFill>
                            <a:srgbClr val="006400"/>
                          </a:solidFill>
                          <a:effectLst/>
                        </a:rPr>
                        <a:t>En haut à droite, la date.</a:t>
                      </a:r>
                      <a:endParaRPr lang="fr-FR" sz="1050" dirty="0">
                        <a:effectLst/>
                      </a:endParaRPr>
                    </a:p>
                    <a:p>
                      <a:pPr algn="r" fontAlgn="t"/>
                      <a:r>
                        <a:rPr lang="fr-FR" sz="1050" dirty="0">
                          <a:effectLst/>
                        </a:rPr>
                        <a:t>                    </a:t>
                      </a:r>
                      <a:r>
                        <a:rPr lang="fr-FR" sz="1200" b="1" dirty="0">
                          <a:effectLst/>
                        </a:rPr>
                        <a:t>Nice, le 14 août 2014</a:t>
                      </a:r>
                    </a:p>
                    <a:p>
                      <a:pPr algn="l" fontAlgn="t"/>
                      <a:r>
                        <a:rPr lang="fr-FR" sz="600" dirty="0">
                          <a:effectLst/>
                        </a:rPr>
                        <a:t> </a:t>
                      </a:r>
                    </a:p>
                    <a:p>
                      <a:pPr algn="l" fontAlgn="t"/>
                      <a:r>
                        <a:rPr lang="fr-FR" sz="1600" b="1" i="1" dirty="0">
                          <a:solidFill>
                            <a:srgbClr val="FF0000"/>
                          </a:solidFill>
                          <a:effectLst/>
                        </a:rPr>
                        <a:t>Formule d'appel : À qui écrivez-vous ?</a:t>
                      </a:r>
                      <a:endParaRPr lang="fr-FR" sz="1600" dirty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Chère Maria, / Cher Pavel, /</a:t>
                      </a: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Ma chère Maria, / Mon cher Pavel, / etc.</a:t>
                      </a: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 Bonjour, / Salut (</a:t>
                      </a:r>
                      <a:r>
                        <a:rPr lang="fr-FR" sz="1600" dirty="0" err="1">
                          <a:effectLst/>
                        </a:rPr>
                        <a:t>fam</a:t>
                      </a:r>
                      <a:r>
                        <a:rPr lang="fr-FR" sz="1600" dirty="0">
                          <a:effectLst/>
                        </a:rPr>
                        <a:t>.), / Coucou (</a:t>
                      </a:r>
                      <a:r>
                        <a:rPr lang="fr-FR" sz="1600" dirty="0" err="1">
                          <a:effectLst/>
                        </a:rPr>
                        <a:t>fam</a:t>
                      </a:r>
                      <a:r>
                        <a:rPr lang="fr-FR" sz="1600" dirty="0">
                          <a:effectLst/>
                        </a:rPr>
                        <a:t>.)</a:t>
                      </a:r>
                    </a:p>
                    <a:p>
                      <a:pPr algn="l" fontAlgn="t"/>
                      <a:r>
                        <a:rPr lang="fr-FR" sz="1600" b="1" i="1" dirty="0">
                          <a:solidFill>
                            <a:srgbClr val="FF0000"/>
                          </a:solidFill>
                          <a:effectLst/>
                        </a:rPr>
                        <a:t>Pour le destinataire</a:t>
                      </a:r>
                      <a:endParaRPr lang="fr-FR" sz="1600" dirty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Comment vas-tu ?/ ça va ? etc.</a:t>
                      </a:r>
                    </a:p>
                    <a:p>
                      <a:pPr algn="l" fontAlgn="t"/>
                      <a:r>
                        <a:rPr lang="fr-FR" sz="1600" b="1" i="1" dirty="0">
                          <a:solidFill>
                            <a:srgbClr val="FF0000"/>
                          </a:solidFill>
                          <a:effectLst/>
                        </a:rPr>
                        <a:t>Dites où vous êtes/ et peut-être avec qui !</a:t>
                      </a:r>
                      <a:endParaRPr lang="fr-FR" sz="1600" dirty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Je suis à Nice au bord de la méditerranée avec mes parents, avec ..</a:t>
                      </a:r>
                    </a:p>
                    <a:p>
                      <a:pPr algn="l" fontAlgn="t"/>
                      <a:r>
                        <a:rPr lang="fr-FR" sz="1600" b="1" i="1" dirty="0" smtClean="0">
                          <a:solidFill>
                            <a:srgbClr val="FF0000"/>
                          </a:solidFill>
                          <a:effectLst/>
                        </a:rPr>
                        <a:t>Dites quel temps il fait, ce que vous faites, ce qui vous a marqué, quand vous rentrez chez vous !</a:t>
                      </a:r>
                      <a:endParaRPr lang="fr-FR" sz="1600" dirty="0" smtClean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 smtClean="0">
                          <a:effectLst/>
                        </a:rPr>
                        <a:t>Il </a:t>
                      </a:r>
                      <a:r>
                        <a:rPr lang="fr-FR" sz="1600" dirty="0">
                          <a:effectLst/>
                        </a:rPr>
                        <a:t>fait très beau, tout est bleu  : la mer, le ciel . Je vais tous les jours à la plage et je me baigne. Le soir, je me promène dans la vieille ville. . C’est magnifique et les gens sont très sympas mais ils ont un accent terrible… Je rentre le 1er septembre</a:t>
                      </a:r>
                    </a:p>
                    <a:p>
                      <a:pPr algn="l" fontAlgn="t"/>
                      <a:r>
                        <a:rPr lang="fr-FR" sz="1600" b="1" i="1" dirty="0">
                          <a:solidFill>
                            <a:srgbClr val="FF0000"/>
                          </a:solidFill>
                          <a:effectLst/>
                        </a:rPr>
                        <a:t>Formule de congé</a:t>
                      </a:r>
                      <a:endParaRPr lang="fr-FR" sz="1600" dirty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Je t'embrasse / je vous embrasse ! Bisous / Salut/  À bientôt...</a:t>
                      </a:r>
                    </a:p>
                    <a:p>
                      <a:pPr algn="l" fontAlgn="t"/>
                      <a:r>
                        <a:rPr lang="fr-FR" sz="1600" b="1" dirty="0">
                          <a:solidFill>
                            <a:srgbClr val="FF0000"/>
                          </a:solidFill>
                          <a:effectLst/>
                        </a:rPr>
                        <a:t>Qui écrit, signe ! à droite</a:t>
                      </a:r>
                      <a:endParaRPr lang="fr-FR" sz="1600" dirty="0">
                        <a:effectLst/>
                      </a:endParaRPr>
                    </a:p>
                    <a:p>
                      <a:pPr algn="l" fontAlgn="t"/>
                      <a:r>
                        <a:rPr lang="fr-FR" sz="1600" dirty="0">
                          <a:effectLst/>
                        </a:rPr>
                        <a:t>                                             </a:t>
                      </a:r>
                      <a:r>
                        <a:rPr lang="fr-FR" sz="1600" baseline="0" dirty="0" smtClean="0">
                          <a:effectLst/>
                        </a:rPr>
                        <a:t>     </a:t>
                      </a:r>
                      <a:r>
                        <a:rPr lang="fr-FR" sz="1600" b="1" baseline="0" dirty="0" smtClean="0">
                          <a:effectLst/>
                        </a:rPr>
                        <a:t>Nom </a:t>
                      </a:r>
                      <a:endParaRPr lang="fr-FR" sz="1600" b="1" dirty="0">
                        <a:effectLst/>
                      </a:endParaRPr>
                    </a:p>
                  </a:txBody>
                  <a:tcPr marL="20301" marR="20301" marT="20301" marB="20301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fr-FR" sz="600" dirty="0">
                          <a:effectLst/>
                        </a:rPr>
                        <a:t>                                                    </a:t>
                      </a:r>
                      <a:r>
                        <a:rPr lang="fr-FR" sz="600" dirty="0" smtClean="0">
                          <a:effectLst/>
                        </a:rPr>
                        <a:t>                                           </a:t>
                      </a:r>
                      <a:r>
                        <a:rPr lang="fr-FR" sz="600" dirty="0">
                          <a:effectLst/>
                        </a:rPr>
                        <a:t> </a:t>
                      </a:r>
                      <a:r>
                        <a:rPr lang="fr-FR" sz="1200" dirty="0">
                          <a:effectLst/>
                        </a:rPr>
                        <a:t>  </a:t>
                      </a:r>
                    </a:p>
                    <a:p>
                      <a:pPr algn="l" fontAlgn="t"/>
                      <a:r>
                        <a:rPr lang="fr-FR" sz="600" dirty="0">
                          <a:effectLst/>
                        </a:rPr>
                        <a:t> </a:t>
                      </a:r>
                      <a:r>
                        <a:rPr lang="fr-FR" sz="600" dirty="0" smtClean="0">
                          <a:effectLst/>
                        </a:rPr>
                        <a:t>    </a:t>
                      </a:r>
                      <a:endParaRPr lang="fr-FR" sz="1200" dirty="0">
                        <a:effectLst/>
                      </a:endParaRPr>
                    </a:p>
                    <a:p>
                      <a:pPr algn="l" fontAlgn="t"/>
                      <a:r>
                        <a:rPr lang="fr-FR" sz="1200" dirty="0">
                          <a:effectLst/>
                        </a:rPr>
                        <a:t> </a:t>
                      </a:r>
                      <a:r>
                        <a:rPr lang="fr-FR" sz="1200" dirty="0" smtClean="0">
                          <a:effectLst/>
                        </a:rPr>
                        <a:t>                                                                             </a:t>
                      </a:r>
                      <a:endParaRPr lang="fr-FR" sz="1200" dirty="0">
                        <a:effectLst/>
                      </a:endParaRPr>
                    </a:p>
                    <a:p>
                      <a:pPr algn="l" fontAlgn="t"/>
                      <a:r>
                        <a:rPr lang="fr-FR" sz="1200" b="1" i="1" dirty="0">
                          <a:effectLst/>
                        </a:rPr>
                        <a:t>                   Ecrivez l’adresse !</a:t>
                      </a:r>
                      <a:endParaRPr lang="fr-FR" sz="1200" dirty="0">
                        <a:effectLst/>
                      </a:endParaRPr>
                    </a:p>
                    <a:p>
                      <a:pPr algn="l" fontAlgn="t"/>
                      <a:r>
                        <a:rPr lang="fr-FR" sz="1200" b="1" i="1" dirty="0">
                          <a:effectLst/>
                        </a:rPr>
                        <a:t>                     </a:t>
                      </a:r>
                      <a:r>
                        <a:rPr lang="fr-FR" sz="1400" b="1" dirty="0">
                          <a:effectLst/>
                        </a:rPr>
                        <a:t>  Prénom, Nom</a:t>
                      </a:r>
                    </a:p>
                    <a:p>
                      <a:pPr algn="l" fontAlgn="t"/>
                      <a:r>
                        <a:rPr lang="fr-FR" sz="1400" b="1" dirty="0">
                          <a:effectLst/>
                        </a:rPr>
                        <a:t>                     N° de la maison, rue</a:t>
                      </a:r>
                    </a:p>
                    <a:p>
                      <a:pPr algn="l" fontAlgn="t"/>
                      <a:r>
                        <a:rPr lang="fr-FR" sz="1400" b="1" dirty="0">
                          <a:effectLst/>
                        </a:rPr>
                        <a:t>                    Appartement n° </a:t>
                      </a:r>
                    </a:p>
                    <a:p>
                      <a:pPr algn="l" fontAlgn="t"/>
                      <a:r>
                        <a:rPr lang="fr-FR" sz="1400" b="1" i="0" baseline="0" dirty="0" smtClean="0">
                          <a:effectLst/>
                        </a:rPr>
                        <a:t>                </a:t>
                      </a:r>
                      <a:r>
                        <a:rPr lang="fr-FR" sz="1400" b="1" i="1" dirty="0">
                          <a:effectLst/>
                        </a:rPr>
                        <a:t>   code postal   </a:t>
                      </a:r>
                      <a:endParaRPr lang="fr-FR" sz="1400" b="1" i="1" dirty="0" smtClean="0">
                        <a:effectLst/>
                      </a:endParaRPr>
                    </a:p>
                    <a:p>
                      <a:pPr algn="l" fontAlgn="t"/>
                      <a:r>
                        <a:rPr lang="fr-FR" sz="1400" b="1" i="1" dirty="0" smtClean="0">
                          <a:effectLst/>
                        </a:rPr>
                        <a:t>                     province,</a:t>
                      </a:r>
                      <a:r>
                        <a:rPr lang="fr-FR" sz="1400" b="1" i="1" dirty="0">
                          <a:effectLst/>
                        </a:rPr>
                        <a:t> Ville</a:t>
                      </a:r>
                      <a:endParaRPr lang="fr-FR" sz="1400" b="1" dirty="0">
                        <a:effectLst/>
                      </a:endParaRPr>
                    </a:p>
                    <a:p>
                      <a:pPr algn="l" fontAlgn="t"/>
                      <a:r>
                        <a:rPr lang="fr-FR" sz="1200" b="1" i="1" dirty="0">
                          <a:effectLst/>
                        </a:rPr>
                        <a:t>     </a:t>
                      </a:r>
                      <a:r>
                        <a:rPr lang="fr-FR" sz="1200" dirty="0">
                          <a:effectLst/>
                        </a:rPr>
                        <a:t>  </a:t>
                      </a:r>
                    </a:p>
                  </a:txBody>
                  <a:tcPr marL="20301" marR="20301" marT="20301" marB="20301">
                    <a:lnL w="7620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9769033" y="1469985"/>
            <a:ext cx="1088020" cy="56715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CA" dirty="0" smtClean="0"/>
              <a:t>Timbre </a:t>
            </a:r>
            <a:endParaRPr lang="en-US" dirty="0"/>
          </a:p>
        </p:txBody>
      </p:sp>
      <p:cxnSp>
        <p:nvCxnSpPr>
          <p:cNvPr id="9" name="Connecteur droit 8"/>
          <p:cNvCxnSpPr>
            <a:stCxn id="4" idx="0"/>
          </p:cNvCxnSpPr>
          <p:nvPr/>
        </p:nvCxnSpPr>
        <p:spPr>
          <a:xfrm flipH="1">
            <a:off x="6313993" y="1157468"/>
            <a:ext cx="28934" cy="565909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/>
          <p:cNvCxnSpPr/>
          <p:nvPr/>
        </p:nvCxnSpPr>
        <p:spPr>
          <a:xfrm>
            <a:off x="6331353" y="1151722"/>
            <a:ext cx="5837499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/>
          <p:cNvCxnSpPr/>
          <p:nvPr/>
        </p:nvCxnSpPr>
        <p:spPr>
          <a:xfrm flipH="1">
            <a:off x="1423686" y="1148808"/>
            <a:ext cx="490766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1423686" y="1148808"/>
            <a:ext cx="0" cy="5587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/>
          <p:cNvCxnSpPr/>
          <p:nvPr/>
        </p:nvCxnSpPr>
        <p:spPr>
          <a:xfrm>
            <a:off x="1423686" y="1368728"/>
            <a:ext cx="0" cy="56947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4334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nodeType="clickEffect">
                                  <p:stCondLst>
                                    <p:cond delay="125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84790" y="300942"/>
            <a:ext cx="10219822" cy="6400800"/>
          </a:xfrm>
        </p:spPr>
        <p:txBody>
          <a:bodyPr/>
          <a:lstStyle/>
          <a:p>
            <a:r>
              <a:rPr lang="fr-FR" b="1" dirty="0"/>
              <a:t>I – 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Pour commencer </a:t>
            </a:r>
            <a:r>
              <a:rPr lang="fr-FR" sz="2000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r>
              <a:rPr lang="fr-FR" dirty="0" smtClean="0"/>
              <a:t> </a:t>
            </a:r>
            <a:r>
              <a:rPr lang="fr-FR" dirty="0"/>
              <a:t>Cher / chère … Bonjour … Salut …. Coucou </a:t>
            </a:r>
            <a:r>
              <a:rPr lang="fr-FR" dirty="0" smtClean="0"/>
              <a:t>… </a:t>
            </a:r>
          </a:p>
          <a:p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</a:rPr>
              <a:t>II – Pour raconter : </a:t>
            </a:r>
          </a:p>
          <a:p>
            <a:pPr marL="0" indent="0">
              <a:buNone/>
            </a:pPr>
            <a:r>
              <a:rPr lang="fr-FR" dirty="0" smtClean="0"/>
              <a:t>Je </a:t>
            </a:r>
            <a:r>
              <a:rPr lang="fr-FR" dirty="0"/>
              <a:t>suis …/ Nous sommes Je fais …/Nous faisons Je visite ... /Nous visitons Je vais à la plage … Je suis allé(e) /Nous sommes allés J’ai vu …/ Nous avons vu J’ai rencontré …/ Nous avons découvert </a:t>
            </a:r>
            <a:endParaRPr lang="fr-FR" dirty="0" smtClean="0"/>
          </a:p>
          <a:p>
            <a:endParaRPr lang="fr-FR" dirty="0"/>
          </a:p>
          <a:p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</a:rPr>
              <a:t>III 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– Pour décrire, commenter : </a:t>
            </a:r>
            <a:endParaRPr lang="fr-FR" sz="2000" b="1" dirty="0" smtClean="0">
              <a:solidFill>
                <a:schemeClr val="accent2">
                  <a:lumMod val="75000"/>
                </a:schemeClr>
              </a:solidFill>
            </a:endParaRPr>
          </a:p>
          <a:p>
            <a:pPr marL="0" indent="0">
              <a:buNone/>
            </a:pPr>
            <a:r>
              <a:rPr lang="fr-FR" dirty="0" smtClean="0"/>
              <a:t>J’adore </a:t>
            </a:r>
            <a:r>
              <a:rPr lang="fr-FR" dirty="0"/>
              <a:t>… Je m’amuse bien C ’est super … C’est beau / intéressant/passionnant Il fait beau / il </a:t>
            </a:r>
            <a:r>
              <a:rPr lang="fr-FR" dirty="0" err="1" smtClean="0"/>
              <a:t>pleutI</a:t>
            </a:r>
            <a:endParaRPr lang="fr-FR" dirty="0" smtClean="0"/>
          </a:p>
          <a:p>
            <a:pPr marL="0" indent="0">
              <a:buNone/>
            </a:pP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</a:rPr>
              <a:t>V </a:t>
            </a:r>
            <a:r>
              <a:rPr lang="fr-FR" sz="2000" b="1" dirty="0">
                <a:solidFill>
                  <a:schemeClr val="accent2">
                    <a:lumMod val="75000"/>
                  </a:schemeClr>
                </a:solidFill>
              </a:rPr>
              <a:t>– Pour saluer </a:t>
            </a: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</a:rPr>
              <a:t>:</a:t>
            </a:r>
          </a:p>
          <a:p>
            <a:pPr marL="0" indent="0">
              <a:buNone/>
            </a:pPr>
            <a:r>
              <a:rPr lang="fr-FR" sz="2000" b="1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fr-FR" dirty="0"/>
              <a:t>Je t’embrasse Bisous / Bises A </a:t>
            </a:r>
            <a:r>
              <a:rPr lang="fr-FR" dirty="0" smtClean="0"/>
              <a:t>bientôt </a:t>
            </a:r>
            <a:r>
              <a:rPr lang="fr-CA" dirty="0" smtClean="0"/>
              <a:t>/</a:t>
            </a:r>
            <a:r>
              <a:rPr lang="fr-FR" dirty="0" smtClean="0"/>
              <a:t> </a:t>
            </a:r>
            <a:r>
              <a:rPr lang="fr-FR" dirty="0"/>
              <a:t>Amicalement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6776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>
            <a:spLocks noGrp="1"/>
          </p:cNvSpPr>
          <p:nvPr>
            <p:ph idx="1"/>
          </p:nvPr>
        </p:nvSpPr>
        <p:spPr>
          <a:xfrm>
            <a:off x="1828799" y="254000"/>
            <a:ext cx="9675813" cy="6604000"/>
          </a:xfrm>
          <a:ln>
            <a:solidFill>
              <a:schemeClr val="tx1"/>
            </a:solidFill>
          </a:ln>
        </p:spPr>
        <p:txBody>
          <a:bodyPr>
            <a:normAutofit fontScale="77500" lnSpcReduction="20000"/>
          </a:bodyPr>
          <a:lstStyle/>
          <a:p>
            <a:endParaRPr lang="fr-CA" dirty="0" smtClean="0"/>
          </a:p>
          <a:p>
            <a:pPr marL="0" indent="0">
              <a:buNone/>
            </a:pPr>
            <a:r>
              <a:rPr lang="fr-FR" dirty="0" smtClean="0"/>
              <a:t>                                                              Saint-Emilion</a:t>
            </a:r>
            <a:r>
              <a:rPr lang="fr-FR" dirty="0"/>
              <a:t>, </a:t>
            </a:r>
            <a:r>
              <a:rPr lang="fr-FR" dirty="0" smtClean="0"/>
              <a:t>le </a:t>
            </a:r>
            <a:r>
              <a:rPr lang="fr-FR" dirty="0"/>
              <a:t>12 janvier 2006 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Salut </a:t>
            </a:r>
            <a:r>
              <a:rPr lang="fr-FR" dirty="0"/>
              <a:t>Marine,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Tu </a:t>
            </a:r>
            <a:r>
              <a:rPr lang="fr-FR" dirty="0"/>
              <a:t>vas bien? J’espère que tu passes de très bonnes vacances !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Moi</a:t>
            </a:r>
            <a:r>
              <a:rPr lang="fr-FR" dirty="0"/>
              <a:t>, je suis à Saint-Emilion, en France, avec ma famille.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C’est </a:t>
            </a:r>
            <a:r>
              <a:rPr lang="fr-FR" dirty="0"/>
              <a:t>un joli petit village du Sud-Ouest. </a:t>
            </a: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             J’adore </a:t>
            </a:r>
            <a:r>
              <a:rPr lang="fr-FR" dirty="0"/>
              <a:t>cette région ! Je te raconterai tout au retour ! 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                A </a:t>
            </a:r>
            <a:r>
              <a:rPr lang="fr-FR" dirty="0"/>
              <a:t>bientôt ! Bises. </a:t>
            </a:r>
            <a:endParaRPr lang="fr-CA" dirty="0"/>
          </a:p>
          <a:p>
            <a:endParaRPr lang="fr-CA" dirty="0" smtClean="0"/>
          </a:p>
          <a:p>
            <a:pPr marL="0" indent="0">
              <a:buNone/>
            </a:pPr>
            <a:r>
              <a:rPr lang="fr-CA" dirty="0" smtClean="0"/>
              <a:t>                                                        Isabelle </a:t>
            </a:r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endParaRPr lang="fr-CA" dirty="0" smtClean="0"/>
          </a:p>
          <a:p>
            <a:endParaRPr lang="fr-CA" dirty="0"/>
          </a:p>
          <a:p>
            <a:r>
              <a:rPr lang="fr-CA" b="1" dirty="0" smtClean="0"/>
              <a:t>EXERCICES </a:t>
            </a:r>
          </a:p>
          <a:p>
            <a:pPr marL="0" indent="0">
              <a:buNone/>
            </a:pPr>
            <a:r>
              <a:rPr lang="fr-CA" dirty="0" smtClean="0"/>
              <a:t>N</a:t>
            </a:r>
            <a:r>
              <a:rPr lang="fr-CA" dirty="0"/>
              <a:t># </a:t>
            </a:r>
            <a:r>
              <a:rPr lang="fr-CA" dirty="0" smtClean="0"/>
              <a:t>1</a:t>
            </a:r>
          </a:p>
          <a:p>
            <a:r>
              <a:rPr lang="fr-CA" dirty="0" smtClean="0">
                <a:hlinkClick r:id="rId2"/>
              </a:rPr>
              <a:t>http</a:t>
            </a:r>
            <a:r>
              <a:rPr lang="fr-CA" dirty="0">
                <a:hlinkClick r:id="rId2"/>
              </a:rPr>
              <a:t>://</a:t>
            </a:r>
            <a:r>
              <a:rPr lang="fr-CA" dirty="0" smtClean="0">
                <a:hlinkClick r:id="rId2"/>
              </a:rPr>
              <a:t>www.bonjourdefrance.com/exercices/contenu/comment-ecrire-une-carte-postale-a-des-amis.html</a:t>
            </a:r>
            <a:endParaRPr lang="fr-CA" dirty="0" smtClean="0"/>
          </a:p>
          <a:p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152891" y="509286"/>
            <a:ext cx="5752617" cy="340295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05508" y="484208"/>
            <a:ext cx="3310359" cy="342803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à coins arrondis 26"/>
          <p:cNvSpPr/>
          <p:nvPr/>
        </p:nvSpPr>
        <p:spPr>
          <a:xfrm>
            <a:off x="10162572" y="682906"/>
            <a:ext cx="937550" cy="752355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ZoneTexte 29"/>
          <p:cNvSpPr txBox="1"/>
          <p:nvPr/>
        </p:nvSpPr>
        <p:spPr>
          <a:xfrm>
            <a:off x="8333772" y="821803"/>
            <a:ext cx="11458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A" dirty="0" smtClean="0"/>
              <a:t>…………………..</a:t>
            </a:r>
          </a:p>
          <a:p>
            <a:r>
              <a:rPr lang="fr-CA" dirty="0" smtClean="0"/>
              <a:t>…………</a:t>
            </a:r>
            <a:endParaRPr lang="fr-CA" dirty="0"/>
          </a:p>
          <a:p>
            <a:r>
              <a:rPr lang="fr-CA" dirty="0" smtClean="0"/>
              <a:t>………..</a:t>
            </a:r>
            <a:endParaRPr lang="en-US" dirty="0"/>
          </a:p>
        </p:txBody>
      </p:sp>
      <p:sp>
        <p:nvSpPr>
          <p:cNvPr id="31" name="ZoneTexte 30"/>
          <p:cNvSpPr txBox="1"/>
          <p:nvPr/>
        </p:nvSpPr>
        <p:spPr>
          <a:xfrm>
            <a:off x="8692587" y="1169043"/>
            <a:ext cx="243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5132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rin">
  <a:themeElements>
    <a:clrScheme name="Bri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Bri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ri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96</TotalTime>
  <Words>205</Words>
  <Application>Microsoft Office PowerPoint</Application>
  <PresentationFormat>Widescreen</PresentationFormat>
  <Paragraphs>83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Century Gothic</vt:lpstr>
      <vt:lpstr>Wingdings 3</vt:lpstr>
      <vt:lpstr>Brin</vt:lpstr>
      <vt:lpstr>            Écrire une carte postale </vt:lpstr>
      <vt:lpstr>            Écrire une carte postale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Écrire une carte postale</dc:title>
  <dc:creator>mourady-T400</dc:creator>
  <cp:lastModifiedBy>T-410-c</cp:lastModifiedBy>
  <cp:revision>10</cp:revision>
  <dcterms:created xsi:type="dcterms:W3CDTF">2015-10-28T00:28:20Z</dcterms:created>
  <dcterms:modified xsi:type="dcterms:W3CDTF">2019-03-31T14:42:31Z</dcterms:modified>
</cp:coreProperties>
</file>