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1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a/imgres?imgurl=http://m.preventionroutiere.asso.fr/var/apr/storage/images/media/images/palette-magique/20639-1-fre-FR/Palette-magique_mobile_embed_image.png&amp;imgrefurl=http://www.preventionroutiere.asso.fr/Enfants/Moins-de-6-ans&amp;h=227&amp;w=300&amp;tbnid=jpDJq-o3yddl2M:&amp;zoom=1&amp;docid=L1YWwPCQELrYvM&amp;ei=1XeGVOvrEJL_yQSf44CIAw&amp;tbm=isch&amp;ved=0CDoQMygXMBc&amp;iact=rc&amp;uact=3&amp;dur=632&amp;page=2&amp;start=15&amp;ndsp=13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brosvivos.net/smtc/PagPorFormulario.asp?TemaClave=1058&amp;est=3" TargetMode="External"/><Relationship Id="rId2" Type="http://schemas.openxmlformats.org/officeDocument/2006/relationships/hyperlink" Target="http://www.edu365.cat/eso/muds/frances/indications/index.htm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tapis.com.au/studentbook1/unit12/u12_maniere_a01.htmlhttp:/www.estudiodefrances.com/exercices/francais-des-affaires-itineraire-.html" TargetMode="External"/><Relationship Id="rId4" Type="http://schemas.openxmlformats.org/officeDocument/2006/relationships/hyperlink" Target="http://www.didierconnexions.com/niveau1/?id=3-7-2-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371601"/>
          </a:xfrm>
        </p:spPr>
        <p:txBody>
          <a:bodyPr>
            <a:normAutofit fontScale="90000"/>
          </a:bodyPr>
          <a:lstStyle/>
          <a:p>
            <a:r>
              <a:rPr lang="fr-CA" b="1" dirty="0" smtClean="0">
                <a:solidFill>
                  <a:schemeClr val="accent6"/>
                </a:solidFill>
              </a:rPr>
              <a:t>(S’)informer  d’un trajet, chemin, parcours  </a:t>
            </a:r>
            <a:endParaRPr lang="en-US" b="1" dirty="0">
              <a:solidFill>
                <a:schemeClr val="accent6"/>
              </a:solidFill>
            </a:endParaRPr>
          </a:p>
        </p:txBody>
      </p:sp>
      <p:pic>
        <p:nvPicPr>
          <p:cNvPr id="5" name="Picture 4" descr="JPG - 17.2 ko - next pictur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2137410" cy="1856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1.bp.blogspot.com/-Nkv1p10u-iw/TpAnzwfDrLI/AAAAAAAAAGs/EAnmlRn758E/s1600/perdu-le-chemi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105400"/>
            <a:ext cx="1524000" cy="145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8" name="Picture 2" descr="http://highered.mcgraw-hill.com/sites/dl/free/0072560320/73850/CH_11map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2133600"/>
            <a:ext cx="6108525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bonjourdefrance.com/image/user_upload/3/prepoverbes2-bdf2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381000"/>
            <a:ext cx="6781800" cy="5886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encrypted-tbn1.gstatic.com/images?q=tbn:ANd9GcQPaAyY8Zd14sxVxQVfKF7MrLarWdk6qUDAJEhtk-7RdmpY_XBa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762000"/>
            <a:ext cx="4114800" cy="3398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 rot="10800000" flipV="1">
            <a:off x="457200" y="4724400"/>
            <a:ext cx="5410200" cy="8382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Traversez la rue / le pont  </a:t>
            </a:r>
            <a:endParaRPr lang="en-US" dirty="0"/>
          </a:p>
        </p:txBody>
      </p:sp>
      <p:pic>
        <p:nvPicPr>
          <p:cNvPr id="4" name="Picture 3" descr="http://comps.canstockphoto.com/can-stock-photo_csp456814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286000"/>
            <a:ext cx="2743200" cy="2300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5867400" y="1524000"/>
            <a:ext cx="1600200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3200" b="1" dirty="0" smtClean="0"/>
              <a:t>Le pont</a:t>
            </a:r>
            <a:r>
              <a:rPr lang="fr-CA" b="1" dirty="0" smtClean="0"/>
              <a:t>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648200"/>
            <a:ext cx="4876800" cy="1143000"/>
          </a:xfrm>
        </p:spPr>
        <p:txBody>
          <a:bodyPr/>
          <a:lstStyle/>
          <a:p>
            <a:r>
              <a:rPr lang="fr-CA" dirty="0" smtClean="0"/>
              <a:t>Prends l’ascenseur </a:t>
            </a:r>
            <a:endParaRPr lang="en-US" dirty="0"/>
          </a:p>
        </p:txBody>
      </p:sp>
      <p:pic>
        <p:nvPicPr>
          <p:cNvPr id="24578" name="Picture 2" descr="http://i-cms.linternaute.com/image_cms/350/1878618-l-escalier-plutot-que-l-ascenseur-ou-l-escalato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28600"/>
            <a:ext cx="3333750" cy="3200400"/>
          </a:xfrm>
          <a:prstGeom prst="rect">
            <a:avLst/>
          </a:prstGeom>
          <a:noFill/>
        </p:spPr>
      </p:pic>
      <p:pic>
        <p:nvPicPr>
          <p:cNvPr id="4" name="Picture 3" descr="https://encrypted-tbn3.gstatic.com/images?q=tbn:ANd9GcTDpG7XC91tk3keAr51530ulfxi6SqXx9J0P17NTtqEsBoTq5ga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733800"/>
            <a:ext cx="2095500" cy="2179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733800" y="1371600"/>
            <a:ext cx="4876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Prenez l’escalier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http://thumbs.gograph.com/gg56201883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581400"/>
            <a:ext cx="161544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966787"/>
            <a:ext cx="4891088" cy="1112838"/>
          </a:xfrm>
          <a:scene3d>
            <a:camera prst="orthographicFront"/>
            <a:lightRig rig="threePt" dir="t"/>
          </a:scene3d>
          <a:sp3d>
            <a:bevelT w="19050" h="57150"/>
            <a:bevelB w="6350" h="8255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CA" dirty="0" smtClean="0"/>
              <a:t>Montez d’un étage </a:t>
            </a:r>
            <a:endParaRPr lang="en-US" dirty="0"/>
          </a:p>
        </p:txBody>
      </p:sp>
      <p:pic>
        <p:nvPicPr>
          <p:cNvPr id="4" name="Picture 3" descr="http://sr.photos2.fotosearch.com/bthumb/CSP/CSP025/k2224924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86600" y="2895600"/>
            <a:ext cx="18288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3d personnes - hommes, personne monter les escaliers avec une flèche. Banque d'images - 1481499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762000"/>
            <a:ext cx="3429000" cy="3223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comps.canstockphoto.com/can-stock-photo_csp1195177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3810000"/>
            <a:ext cx="3124200" cy="2575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ounded Rectangle 7"/>
          <p:cNvSpPr/>
          <p:nvPr/>
        </p:nvSpPr>
        <p:spPr>
          <a:xfrm>
            <a:off x="2895600" y="2895600"/>
            <a:ext cx="40386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sz="3200" b="1" dirty="0" smtClean="0">
                <a:solidFill>
                  <a:srgbClr val="FFFF00"/>
                </a:solidFill>
              </a:rPr>
              <a:t>Descends/descendez  d’un étage 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4762"/>
          </a:xfrm>
        </p:spPr>
        <p:txBody>
          <a:bodyPr/>
          <a:lstStyle/>
          <a:p>
            <a:pPr algn="l"/>
            <a:r>
              <a:rPr lang="fr-CA" dirty="0" smtClean="0"/>
              <a:t>pratique : </a:t>
            </a:r>
            <a:br>
              <a:rPr lang="fr-CA" dirty="0" smtClean="0"/>
            </a:br>
            <a:r>
              <a:rPr lang="fr-CA" sz="2000" dirty="0" smtClean="0">
                <a:hlinkClick r:id="rId2"/>
              </a:rPr>
              <a:t>http://www.edu365.cat/eso/muds/frances/indications/index.htm</a:t>
            </a:r>
            <a:r>
              <a:rPr lang="fr-CA" sz="2000" dirty="0" smtClean="0"/>
              <a:t/>
            </a:r>
            <a:br>
              <a:rPr lang="fr-CA" sz="2000" dirty="0" smtClean="0"/>
            </a:br>
            <a:r>
              <a:rPr lang="fr-CA" sz="1800" u="sng" dirty="0" smtClean="0">
                <a:hlinkClick r:id="rId3"/>
              </a:rPr>
              <a:t>http://www.librosvivos.net/smtc/PagPorFormulario.asp?TemaClave=1058&amp;est=3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fr-CA" sz="1800" u="sng" dirty="0" smtClean="0">
                <a:hlinkClick r:id="rId4"/>
              </a:rPr>
              <a:t>http://www.didierconnexions.com/niveau1/?id=3-7-2-2</a:t>
            </a:r>
            <a:r>
              <a:rPr lang="fr-CA" sz="1800" u="sng" dirty="0" smtClean="0"/>
              <a:t/>
            </a:r>
            <a:br>
              <a:rPr lang="fr-CA" sz="1800" u="sng" dirty="0" smtClean="0"/>
            </a:br>
            <a:r>
              <a:rPr lang="fr-CA" sz="1800" u="sng" dirty="0" smtClean="0">
                <a:hlinkClick r:id="rId5"/>
              </a:rPr>
              <a:t>http://www.tapis.com.au/studentbook1/unit12/u12_maniere_a01.htmlhttp://www.estudiodefrances.com/exercices/francais-des-affaires-itineraire-.html</a:t>
            </a:r>
            <a:r>
              <a:rPr lang="fr-CA" sz="1800" u="sng" dirty="0" smtClean="0"/>
              <a:t/>
            </a:r>
            <a:br>
              <a:rPr lang="fr-CA" sz="1800" u="sng" dirty="0" smtClean="0"/>
            </a:br>
            <a:r>
              <a:rPr lang="fr-CA" sz="1800" u="sng" dirty="0" smtClean="0"/>
              <a:t/>
            </a:r>
            <a:br>
              <a:rPr lang="fr-CA" sz="1800" u="sng" dirty="0" smtClean="0"/>
            </a:br>
            <a:r>
              <a:rPr lang="fr-CA" sz="1800" u="sng" dirty="0" smtClean="0"/>
              <a:t/>
            </a:r>
            <a:br>
              <a:rPr lang="fr-CA" sz="1800" u="sng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Questions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257800"/>
          </a:xfrm>
        </p:spPr>
        <p:txBody>
          <a:bodyPr/>
          <a:lstStyle/>
          <a:p>
            <a:r>
              <a:rPr lang="fr-CA" dirty="0" smtClean="0">
                <a:solidFill>
                  <a:srgbClr val="C00000"/>
                </a:solidFill>
              </a:rPr>
              <a:t>La rue Berri , s’il vous plait ?</a:t>
            </a:r>
          </a:p>
          <a:p>
            <a:r>
              <a:rPr lang="fr-CA" dirty="0" smtClean="0">
                <a:solidFill>
                  <a:srgbClr val="C00000"/>
                </a:solidFill>
              </a:rPr>
              <a:t>Excusez-moi, je cherche le métro . </a:t>
            </a:r>
          </a:p>
          <a:p>
            <a:r>
              <a:rPr lang="fr-CA" dirty="0" smtClean="0">
                <a:solidFill>
                  <a:srgbClr val="C00000"/>
                </a:solidFill>
              </a:rPr>
              <a:t> Pourriez-vous me dire où est la </a:t>
            </a:r>
            <a:r>
              <a:rPr lang="fr-CA" dirty="0" err="1" smtClean="0">
                <a:solidFill>
                  <a:srgbClr val="C00000"/>
                </a:solidFill>
              </a:rPr>
              <a:t>satation</a:t>
            </a:r>
            <a:r>
              <a:rPr lang="fr-CA" dirty="0" smtClean="0">
                <a:solidFill>
                  <a:srgbClr val="C00000"/>
                </a:solidFill>
              </a:rPr>
              <a:t> de bus ?</a:t>
            </a:r>
          </a:p>
          <a:p>
            <a:r>
              <a:rPr lang="fr-CA" dirty="0" smtClean="0">
                <a:solidFill>
                  <a:srgbClr val="C00000"/>
                </a:solidFill>
              </a:rPr>
              <a:t> S.V.P comment je peux aller chez Tim </a:t>
            </a:r>
            <a:r>
              <a:rPr lang="fr-CA" dirty="0" err="1" smtClean="0">
                <a:solidFill>
                  <a:srgbClr val="C00000"/>
                </a:solidFill>
              </a:rPr>
              <a:t>Hortons</a:t>
            </a:r>
            <a:r>
              <a:rPr lang="fr-CA" dirty="0" smtClean="0">
                <a:solidFill>
                  <a:srgbClr val="C00000"/>
                </a:solidFill>
              </a:rPr>
              <a:t>?</a:t>
            </a:r>
          </a:p>
          <a:p>
            <a:r>
              <a:rPr lang="fr-CA" dirty="0" smtClean="0">
                <a:solidFill>
                  <a:srgbClr val="C00000"/>
                </a:solidFill>
              </a:rPr>
              <a:t>Pourriez-vous </a:t>
            </a:r>
            <a:r>
              <a:rPr lang="fr-CA" dirty="0" smtClean="0"/>
              <a:t>me dire </a:t>
            </a:r>
            <a:r>
              <a:rPr lang="fr-CA" dirty="0" smtClean="0">
                <a:solidFill>
                  <a:srgbClr val="C00000"/>
                </a:solidFill>
              </a:rPr>
              <a:t>comment je  peux aller…? </a:t>
            </a:r>
          </a:p>
          <a:p>
            <a:r>
              <a:rPr lang="fr-CA" dirty="0" smtClean="0">
                <a:solidFill>
                  <a:srgbClr val="C00000"/>
                </a:solidFill>
              </a:rPr>
              <a:t>Pouvez-vous me dire/ </a:t>
            </a:r>
            <a:r>
              <a:rPr lang="fr-CA" dirty="0" smtClean="0"/>
              <a:t>m’indiquer</a:t>
            </a:r>
            <a:r>
              <a:rPr lang="fr-CA" dirty="0" smtClean="0">
                <a:solidFill>
                  <a:srgbClr val="C00000"/>
                </a:solidFill>
              </a:rPr>
              <a:t>  comment je  peux me rendre à , au, aux  …? 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fr-CA" dirty="0" smtClean="0"/>
          </a:p>
          <a:p>
            <a:endParaRPr lang="en-US" dirty="0"/>
          </a:p>
        </p:txBody>
      </p:sp>
      <p:pic>
        <p:nvPicPr>
          <p:cNvPr id="4" name="Picture 3" descr="http://1.bp.blogspot.com/-Nkv1p10u-iw/TpAnzwfDrLI/AAAAAAAAAGs/EAnmlRn758E/s1600/perdu-le-chemin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28600"/>
            <a:ext cx="2057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s://encrypted-tbn1.gstatic.com/images?q=tbn:ANd9GcSmbfpNMbx23_c2p2sH5pJ5ROE3g6ssMf8JR3N-joRts33HucY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4724400"/>
            <a:ext cx="2057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images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381000" y="609600"/>
            <a:ext cx="3744913" cy="3744912"/>
          </a:xfrm>
        </p:spPr>
      </p:pic>
      <p:sp>
        <p:nvSpPr>
          <p:cNvPr id="8" name="7 CuadroTexto"/>
          <p:cNvSpPr txBox="1"/>
          <p:nvPr/>
        </p:nvSpPr>
        <p:spPr>
          <a:xfrm>
            <a:off x="533400" y="4114800"/>
            <a:ext cx="4114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Tournez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 </a:t>
            </a:r>
            <a:r>
              <a:rPr lang="en-US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</a:t>
            </a:r>
            <a:r>
              <a:rPr lang="en-US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à gauche</a:t>
            </a:r>
            <a:endParaRPr lang="en-US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8 Imagen" descr="Panneau-Sens-obligatoire-tourne-a-droite-Europ-B21C1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27576" y="381000"/>
            <a:ext cx="3816424" cy="3816424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4876800" y="3886200"/>
            <a:ext cx="3799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Tournez</a:t>
            </a:r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en-US" sz="4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</a:t>
            </a:r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r>
              <a:rPr lang="en-US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à </a:t>
            </a:r>
            <a:r>
              <a:rPr lang="en-US" sz="40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droite</a:t>
            </a:r>
            <a:endParaRPr lang="en-US" sz="40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anneau-Sens-obligatoire-tout-droit-Alu-B21BP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476672"/>
            <a:ext cx="3600400" cy="360040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1295400" y="4038600"/>
            <a:ext cx="7467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Continuez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continue ,          </a:t>
            </a:r>
          </a:p>
          <a:p>
            <a:r>
              <a:rPr lang="en-US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</a:t>
            </a:r>
            <a:r>
              <a:rPr lang="en-US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allez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</a:p>
          <a:p>
            <a:r>
              <a:rPr lang="en-US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tout 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87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Sin títul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233" y="620688"/>
            <a:ext cx="5246299" cy="367240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5580112" y="1268760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 </a:t>
            </a:r>
            <a:r>
              <a:rPr lang="es-SV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coin</a:t>
            </a:r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81000" y="4581128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Vous</a:t>
            </a:r>
            <a:r>
              <a:rPr lang="es-SV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tournez</a:t>
            </a:r>
            <a:r>
              <a:rPr lang="es-SV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tu </a:t>
            </a:r>
            <a:r>
              <a:rPr lang="es-SV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tournes</a:t>
            </a:r>
            <a:r>
              <a:rPr lang="es-SV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</a:t>
            </a:r>
            <a:r>
              <a:rPr lang="es-SV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coin</a:t>
            </a:r>
            <a:r>
              <a:rPr lang="es-SV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la </a:t>
            </a:r>
            <a:r>
              <a:rPr lang="es-SV" sz="4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rue</a:t>
            </a:r>
            <a:r>
              <a:rPr lang="es-SV" sz="4000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  <a:endParaRPr 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268 0.41932 C 0.33872 0.25312 0.36494 0.08714 0.31702 0.01687 C 0.26911 -0.0534 0.07831 -0.00024 0.02553 -0.00301 C -0.02725 -0.00578 0.00418 -0.00047 5.27778E-6 -8.46047E-7 " pathEditMode="relative" ptsTypes="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Sin títul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548680"/>
            <a:ext cx="7092333" cy="223224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059832" y="2780928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5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Jusqu</a:t>
            </a:r>
            <a:r>
              <a:rPr lang="es-SV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fr-FR" sz="5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à</a:t>
            </a:r>
            <a:endParaRPr lang="en-US" sz="5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971600" y="4437112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Vous</a:t>
            </a:r>
            <a:r>
              <a:rPr lang="es-SV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allez</a:t>
            </a:r>
            <a:r>
              <a:rPr lang="es-SV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SV" sz="44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jusqu</a:t>
            </a:r>
            <a:r>
              <a:rPr lang="es-SV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fr-FR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à </a:t>
            </a:r>
            <a:r>
              <a:rPr lang="fr-F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place.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2343 -0.16159 C 0.69305 -0.15095 0.65694 -0.16159 0.62552 -0.16436 C 0.58854 -0.17407 0.54357 -0.17407 0.50642 -0.17569 C 0.4875 -0.18378 0.46632 -0.18054 0.44687 -0.18701 C 0.42222 -0.19511 0.39687 -0.1988 0.37239 -0.20689 C 0.35677 -0.20597 0.34114 -0.20574 0.32552 -0.20412 C 0.29635 -0.20088 0.35208 -0.1995 0.3085 -0.19834 C 0.23837 -0.19649 0.16805 -0.19649 0.09791 -0.19557 C 0.0717 -0.18632 0.04496 -0.18147 0.01909 -0.16991 C 0.01666 -0.16875 0.0151 -0.16575 0.01284 -0.16436 C -0.01042 -0.15049 0.00833 -0.16575 -0.00643 -0.15303 C -0.0158 -0.13362 -0.00938 -0.1498 -0.01285 -0.10773 C -0.01354 -0.09917 -0.0158 -0.08507 -0.01702 -0.07652 C -0.01841 -0.04161 -0.02084 -0.02335 -0.02344 0.00855 C -0.02223 0.03143 -0.02795 0.04507 -0.01493 0.05663 C -0.00782 0.06287 0.0085 0.07073 0.0085 0.07073 C 0.00989 0.06703 0.0125 0.06356 0.01284 0.0594 C 0.01319 0.05362 0.01163 0.04808 0.01059 0.04253 C 0.00816 0.03004 0.00451 0.01178 1.66667E-6 -6.76375E-6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2133600"/>
            <a:ext cx="219075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524000" y="40386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Aux feux</a:t>
            </a:r>
            <a:r>
              <a:rPr lang="fr-FR" sz="3600" dirty="0" smtClean="0"/>
              <a:t>, tournez à droite.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1600200" y="9906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Les feux de circulation ***</a:t>
            </a:r>
            <a:endParaRPr lang="en-US" sz="3600" dirty="0"/>
          </a:p>
        </p:txBody>
      </p:sp>
      <p:sp>
        <p:nvSpPr>
          <p:cNvPr id="5" name="Rectangle 4"/>
          <p:cNvSpPr/>
          <p:nvPr/>
        </p:nvSpPr>
        <p:spPr>
          <a:xfrm>
            <a:off x="1066800" y="5791200"/>
            <a:ext cx="6019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Au Québec, on dit « lumière »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990600"/>
            <a:ext cx="213360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828800" y="3429000"/>
            <a:ext cx="39591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Au carrefour, </a:t>
            </a:r>
            <a:r>
              <a:rPr lang="fr-FR" sz="3200" dirty="0" smtClean="0"/>
              <a:t>tournez à gauche</a:t>
            </a:r>
            <a:r>
              <a:rPr lang="fr-FR" dirty="0" smtClean="0"/>
              <a:t>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4876800"/>
            <a:ext cx="4876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Au croisement , </a:t>
            </a:r>
            <a:r>
              <a:rPr lang="fr-FR" sz="3200" dirty="0" smtClean="0"/>
              <a:t>tournez à droite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990600"/>
            <a:ext cx="2971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1981200" y="4191000"/>
            <a:ext cx="62435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600" dirty="0" smtClean="0"/>
              <a:t>Prenez la deuxième rue </a:t>
            </a:r>
            <a:r>
              <a:rPr lang="fr-FR" sz="3600" dirty="0" smtClean="0">
                <a:solidFill>
                  <a:srgbClr val="FF0000"/>
                </a:solidFill>
              </a:rPr>
              <a:t>à droite.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177</Words>
  <Application>Microsoft Office PowerPoint</Application>
  <PresentationFormat>On-screen Show (4:3)</PresentationFormat>
  <Paragraphs>31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(S’)informer  d’un trajet, chemin, parcours  </vt:lpstr>
      <vt:lpstr>Questions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Traversez la rue / le pont  </vt:lpstr>
      <vt:lpstr>Prends l’ascenseur </vt:lpstr>
      <vt:lpstr>Montez d’un étage </vt:lpstr>
      <vt:lpstr>pratique :  http://www.edu365.cat/eso/muds/frances/indications/index.htm http://www.librosvivos.net/smtc/PagPorFormulario.asp?TemaClave=1058&amp;est=3 http://www.didierconnexions.com/niveau1/?id=3-7-2-2 http://www.tapis.com.au/studentbook1/unit12/u12_maniere_a01.htmlhttp://www.estudiodefrances.com/exercices/francais-des-affaires-itineraire-.html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mourady-T400</dc:creator>
  <cp:lastModifiedBy>T-410-c</cp:lastModifiedBy>
  <cp:revision>25</cp:revision>
  <dcterms:created xsi:type="dcterms:W3CDTF">2006-08-16T00:00:00Z</dcterms:created>
  <dcterms:modified xsi:type="dcterms:W3CDTF">2017-02-06T11:46:30Z</dcterms:modified>
</cp:coreProperties>
</file>