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65" r:id="rId2"/>
    <p:sldId id="261" r:id="rId3"/>
    <p:sldId id="262" r:id="rId4"/>
    <p:sldId id="263" r:id="rId5"/>
    <p:sldId id="256" r:id="rId6"/>
    <p:sldId id="266" r:id="rId7"/>
    <p:sldId id="267" r:id="rId8"/>
    <p:sldId id="268" r:id="rId9"/>
    <p:sldId id="257" r:id="rId10"/>
    <p:sldId id="259" r:id="rId11"/>
    <p:sldId id="260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78" y="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C8A2D2A-D9C6-437A-8160-0207B1F67704}" type="datetimeFigureOut">
              <a:rPr lang="en-US" smtClean="0"/>
              <a:pPr/>
              <a:t>5/16/2020</a:t>
            </a:fld>
            <a:endParaRPr lang="en-U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E1A6A0A-14AB-4375-A237-13D7FABEED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A2D2A-D9C6-437A-8160-0207B1F67704}" type="datetimeFigureOut">
              <a:rPr lang="en-US" smtClean="0"/>
              <a:pPr/>
              <a:t>5/16/2020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A6A0A-14AB-4375-A237-13D7FABEED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A2D2A-D9C6-437A-8160-0207B1F67704}" type="datetimeFigureOut">
              <a:rPr lang="en-US" smtClean="0"/>
              <a:pPr/>
              <a:t>5/16/2020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A6A0A-14AB-4375-A237-13D7FABEED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A2D2A-D9C6-437A-8160-0207B1F67704}" type="datetimeFigureOut">
              <a:rPr lang="en-US" smtClean="0"/>
              <a:pPr/>
              <a:t>5/16/2020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A6A0A-14AB-4375-A237-13D7FABEEDA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A2D2A-D9C6-437A-8160-0207B1F67704}" type="datetimeFigureOut">
              <a:rPr lang="en-US" smtClean="0"/>
              <a:pPr/>
              <a:t>5/16/2020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A6A0A-14AB-4375-A237-13D7FABEEDA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A2D2A-D9C6-437A-8160-0207B1F67704}" type="datetimeFigureOut">
              <a:rPr lang="en-US" smtClean="0"/>
              <a:pPr/>
              <a:t>5/16/2020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A6A0A-14AB-4375-A237-13D7FABEEDA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A2D2A-D9C6-437A-8160-0207B1F67704}" type="datetimeFigureOut">
              <a:rPr lang="en-US" smtClean="0"/>
              <a:pPr/>
              <a:t>5/16/2020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A6A0A-14AB-4375-A237-13D7FABEED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A2D2A-D9C6-437A-8160-0207B1F67704}" type="datetimeFigureOut">
              <a:rPr lang="en-US" smtClean="0"/>
              <a:pPr/>
              <a:t>5/16/2020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A6A0A-14AB-4375-A237-13D7FABEEDA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A2D2A-D9C6-437A-8160-0207B1F67704}" type="datetimeFigureOut">
              <a:rPr lang="en-US" smtClean="0"/>
              <a:pPr/>
              <a:t>5/16/2020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A6A0A-14AB-4375-A237-13D7FABEED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7C8A2D2A-D9C6-437A-8160-0207B1F67704}" type="datetimeFigureOut">
              <a:rPr lang="en-US" smtClean="0"/>
              <a:pPr/>
              <a:t>5/16/2020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A6A0A-14AB-4375-A237-13D7FABEED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C8A2D2A-D9C6-437A-8160-0207B1F67704}" type="datetimeFigureOut">
              <a:rPr lang="en-US" smtClean="0"/>
              <a:pPr/>
              <a:t>5/16/2020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E1A6A0A-14AB-4375-A237-13D7FABEEDA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C8A2D2A-D9C6-437A-8160-0207B1F67704}" type="datetimeFigureOut">
              <a:rPr lang="en-US" smtClean="0"/>
              <a:pPr/>
              <a:t>5/16/2020</a:t>
            </a:fld>
            <a:endParaRPr lang="en-U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E1A6A0A-14AB-4375-A237-13D7FABEEDA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1331640" y="692696"/>
            <a:ext cx="6120680" cy="92333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s-SV" sz="5400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L’interrogation</a:t>
            </a:r>
            <a:endParaRPr lang="en-US" sz="54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pic>
        <p:nvPicPr>
          <p:cNvPr id="6" name="5 Imagen" descr="signos-de-interrogacion-1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940152" y="1772816"/>
            <a:ext cx="2520280" cy="2520280"/>
          </a:xfrm>
          <a:prstGeom prst="rect">
            <a:avLst/>
          </a:prstGeom>
        </p:spPr>
      </p:pic>
      <p:pic>
        <p:nvPicPr>
          <p:cNvPr id="9" name="8 Imagen" descr="interrogation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419872" y="2492896"/>
            <a:ext cx="2667000" cy="3248025"/>
          </a:xfrm>
          <a:prstGeom prst="rect">
            <a:avLst/>
          </a:prstGeom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allAtOnce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2" name="AutoShape 8"/>
          <p:cNvSpPr>
            <a:spLocks noChangeArrowheads="1"/>
          </p:cNvSpPr>
          <p:nvPr/>
        </p:nvSpPr>
        <p:spPr bwMode="auto">
          <a:xfrm>
            <a:off x="971600" y="2060848"/>
            <a:ext cx="2582863" cy="771525"/>
          </a:xfrm>
          <a:prstGeom prst="wedgeRoundRectCallout">
            <a:avLst>
              <a:gd name="adj1" fmla="val 59884"/>
              <a:gd name="adj2" fmla="val 11315"/>
              <a:gd name="adj3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Calibri" pitchFamily="34" charset="0"/>
                <a:cs typeface="Times New Roman" pitchFamily="18" charset="0"/>
              </a:rPr>
              <a:t>- </a:t>
            </a:r>
            <a:r>
              <a:rPr kumimoji="0" 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Calibri" pitchFamily="34" charset="0"/>
                <a:cs typeface="Times New Roman" pitchFamily="18" charset="0"/>
              </a:rPr>
              <a:t>_____________</a:t>
            </a:r>
            <a:r>
              <a:rPr kumimoji="0" 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Calibri" pitchFamily="34" charset="0"/>
                <a:cs typeface="Times New Roman" pitchFamily="18" charset="0"/>
              </a:rPr>
              <a:t> est la biblioth</a:t>
            </a:r>
            <a:r>
              <a:rPr kumimoji="0" 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è</a:t>
            </a:r>
            <a:r>
              <a:rPr kumimoji="0" 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Calibri" pitchFamily="34" charset="0"/>
                <a:cs typeface="Times New Roman" pitchFamily="18" charset="0"/>
              </a:rPr>
              <a:t>que</a:t>
            </a:r>
            <a:r>
              <a:rPr kumimoji="0" 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Calibri" pitchFamily="34" charset="0"/>
                <a:cs typeface="Times New Roman" pitchFamily="18" charset="0"/>
              </a:rPr>
              <a:t>?</a:t>
            </a:r>
            <a:endParaRPr kumimoji="0" lang="fr-FR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Calibri" pitchFamily="34" charset="0"/>
                <a:cs typeface="Times New Roman" pitchFamily="18" charset="0"/>
              </a:rPr>
              <a:t>- Dans l</a:t>
            </a:r>
            <a:r>
              <a:rPr kumimoji="0" 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Calibri" pitchFamily="34" charset="0"/>
                <a:cs typeface="Times New Roman" pitchFamily="18" charset="0"/>
              </a:rPr>
              <a:t>autre bâtiment.</a:t>
            </a:r>
            <a:endParaRPr kumimoji="0" lang="fr-FR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85" name="AutoShape 1"/>
          <p:cNvSpPr>
            <a:spLocks noChangeArrowheads="1"/>
          </p:cNvSpPr>
          <p:nvPr/>
        </p:nvSpPr>
        <p:spPr bwMode="auto">
          <a:xfrm>
            <a:off x="5652120" y="2060848"/>
            <a:ext cx="2664296" cy="1224136"/>
          </a:xfrm>
          <a:prstGeom prst="wedgeRoundRectCallout">
            <a:avLst>
              <a:gd name="adj1" fmla="val -54968"/>
              <a:gd name="adj2" fmla="val 47903"/>
              <a:gd name="adj3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Calibri" pitchFamily="34" charset="0"/>
                <a:cs typeface="Times New Roman" pitchFamily="18" charset="0"/>
              </a:rPr>
              <a:t>- _____________</a:t>
            </a:r>
            <a:r>
              <a:rPr kumimoji="0" 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Calibri" pitchFamily="34" charset="0"/>
                <a:cs typeface="Times New Roman" pitchFamily="18" charset="0"/>
              </a:rPr>
              <a:t> est le jeune homme au fond de la salle</a:t>
            </a:r>
            <a:r>
              <a:rPr kumimoji="0" 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Calibri" pitchFamily="34" charset="0"/>
                <a:cs typeface="Times New Roman" pitchFamily="18" charset="0"/>
              </a:rPr>
              <a:t>?</a:t>
            </a:r>
            <a:endParaRPr kumimoji="0" lang="fr-FR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Calibri" pitchFamily="34" charset="0"/>
                <a:cs typeface="Times New Roman" pitchFamily="18" charset="0"/>
              </a:rPr>
              <a:t>- C</a:t>
            </a:r>
            <a:r>
              <a:rPr kumimoji="0" 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Calibri" pitchFamily="34" charset="0"/>
                <a:cs typeface="Times New Roman" pitchFamily="18" charset="0"/>
              </a:rPr>
              <a:t>est le chef du d</a:t>
            </a:r>
            <a:r>
              <a:rPr kumimoji="0" 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Calibri" pitchFamily="34" charset="0"/>
                <a:cs typeface="Times New Roman" pitchFamily="18" charset="0"/>
              </a:rPr>
              <a:t>partement.</a:t>
            </a:r>
            <a:endParaRPr kumimoji="0" lang="fr-FR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91" name="AutoShape 7"/>
          <p:cNvSpPr>
            <a:spLocks noChangeArrowheads="1"/>
          </p:cNvSpPr>
          <p:nvPr/>
        </p:nvSpPr>
        <p:spPr bwMode="auto">
          <a:xfrm>
            <a:off x="1043608" y="2924944"/>
            <a:ext cx="2582863" cy="874539"/>
          </a:xfrm>
          <a:prstGeom prst="wedgeRoundRectCallout">
            <a:avLst>
              <a:gd name="adj1" fmla="val 59046"/>
              <a:gd name="adj2" fmla="val 36787"/>
              <a:gd name="adj3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Calibri" pitchFamily="34" charset="0"/>
                <a:cs typeface="Times New Roman" pitchFamily="18" charset="0"/>
              </a:rPr>
              <a:t>- Tu t</a:t>
            </a:r>
            <a:r>
              <a:rPr kumimoji="0" 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Calibri" pitchFamily="34" charset="0"/>
                <a:cs typeface="Times New Roman" pitchFamily="18" charset="0"/>
              </a:rPr>
              <a:t>appelles _____________</a:t>
            </a:r>
            <a:r>
              <a:rPr kumimoji="0" 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Calibri" pitchFamily="34" charset="0"/>
                <a:cs typeface="Times New Roman" pitchFamily="18" charset="0"/>
              </a:rPr>
              <a:t>?</a:t>
            </a:r>
            <a:endParaRPr kumimoji="0" lang="fr-FR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Calibri" pitchFamily="34" charset="0"/>
                <a:cs typeface="Times New Roman" pitchFamily="18" charset="0"/>
              </a:rPr>
              <a:t>- Sophie </a:t>
            </a:r>
            <a:r>
              <a:rPr kumimoji="0" lang="fr-FR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Calibri" pitchFamily="34" charset="0"/>
                <a:cs typeface="Times New Roman" pitchFamily="18" charset="0"/>
              </a:rPr>
              <a:t>Lepontin</a:t>
            </a:r>
            <a:r>
              <a:rPr kumimoji="0" 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fr-FR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86" name="AutoShape 2"/>
          <p:cNvSpPr>
            <a:spLocks noChangeArrowheads="1"/>
          </p:cNvSpPr>
          <p:nvPr/>
        </p:nvSpPr>
        <p:spPr bwMode="auto">
          <a:xfrm>
            <a:off x="5580112" y="3429000"/>
            <a:ext cx="2582862" cy="850900"/>
          </a:xfrm>
          <a:prstGeom prst="wedgeRoundRectCallout">
            <a:avLst>
              <a:gd name="adj1" fmla="val -55384"/>
              <a:gd name="adj2" fmla="val 28060"/>
              <a:gd name="adj3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Calibri" pitchFamily="34" charset="0"/>
                <a:cs typeface="Times New Roman" pitchFamily="18" charset="0"/>
              </a:rPr>
              <a:t>- _____________</a:t>
            </a:r>
            <a:r>
              <a:rPr kumimoji="0" 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Calibri" pitchFamily="34" charset="0"/>
                <a:cs typeface="Times New Roman" pitchFamily="18" charset="0"/>
              </a:rPr>
              <a:t> est-ce que tu rends le dossier</a:t>
            </a:r>
            <a:r>
              <a:rPr kumimoji="0" 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Calibri" pitchFamily="34" charset="0"/>
                <a:cs typeface="Times New Roman" pitchFamily="18" charset="0"/>
              </a:rPr>
              <a:t>?</a:t>
            </a:r>
            <a:endParaRPr kumimoji="0" lang="fr-FR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Calibri" pitchFamily="34" charset="0"/>
                <a:cs typeface="Times New Roman" pitchFamily="18" charset="0"/>
              </a:rPr>
              <a:t>- Lundi matin.</a:t>
            </a:r>
            <a:endParaRPr kumimoji="0" lang="fr-FR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90" name="AutoShape 6"/>
          <p:cNvSpPr>
            <a:spLocks noChangeArrowheads="1"/>
          </p:cNvSpPr>
          <p:nvPr/>
        </p:nvSpPr>
        <p:spPr bwMode="auto">
          <a:xfrm>
            <a:off x="971600" y="3861048"/>
            <a:ext cx="2664296" cy="1080120"/>
          </a:xfrm>
          <a:prstGeom prst="wedgeRoundRectCallout">
            <a:avLst>
              <a:gd name="adj1" fmla="val 57398"/>
              <a:gd name="adj2" fmla="val -616"/>
              <a:gd name="adj3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Calibri" pitchFamily="34" charset="0"/>
                <a:cs typeface="Times New Roman" pitchFamily="18" charset="0"/>
              </a:rPr>
              <a:t>- _______________</a:t>
            </a:r>
            <a:r>
              <a:rPr kumimoji="0" 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Calibri" pitchFamily="34" charset="0"/>
                <a:cs typeface="Times New Roman" pitchFamily="18" charset="0"/>
              </a:rPr>
              <a:t> êtes-vous fatigu</a:t>
            </a:r>
            <a:r>
              <a:rPr kumimoji="0" 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Calibri" pitchFamily="34" charset="0"/>
                <a:cs typeface="Times New Roman" pitchFamily="18" charset="0"/>
              </a:rPr>
              <a:t>s</a:t>
            </a:r>
            <a:r>
              <a:rPr kumimoji="0" 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Calibri" pitchFamily="34" charset="0"/>
                <a:cs typeface="Times New Roman" pitchFamily="18" charset="0"/>
              </a:rPr>
              <a:t>?</a:t>
            </a:r>
            <a:endParaRPr kumimoji="0" lang="fr-FR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Calibri" pitchFamily="34" charset="0"/>
                <a:cs typeface="Times New Roman" pitchFamily="18" charset="0"/>
              </a:rPr>
              <a:t>- Parce que nous regardons la t</a:t>
            </a:r>
            <a:r>
              <a:rPr kumimoji="0" 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Calibri" pitchFamily="34" charset="0"/>
                <a:cs typeface="Times New Roman" pitchFamily="18" charset="0"/>
              </a:rPr>
              <a:t>l</a:t>
            </a:r>
            <a:r>
              <a:rPr kumimoji="0" 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Calibri" pitchFamily="34" charset="0"/>
                <a:cs typeface="Times New Roman" pitchFamily="18" charset="0"/>
              </a:rPr>
              <a:t> le soir.</a:t>
            </a:r>
            <a:endParaRPr kumimoji="0" lang="fr-FR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87" name="AutoShape 3"/>
          <p:cNvSpPr>
            <a:spLocks noChangeArrowheads="1"/>
          </p:cNvSpPr>
          <p:nvPr/>
        </p:nvSpPr>
        <p:spPr bwMode="auto">
          <a:xfrm>
            <a:off x="5580112" y="4437112"/>
            <a:ext cx="2582862" cy="850900"/>
          </a:xfrm>
          <a:prstGeom prst="wedgeRoundRectCallout">
            <a:avLst>
              <a:gd name="adj1" fmla="val -54968"/>
              <a:gd name="adj2" fmla="val 50523"/>
              <a:gd name="adj3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Calibri" pitchFamily="34" charset="0"/>
                <a:cs typeface="Times New Roman" pitchFamily="18" charset="0"/>
              </a:rPr>
              <a:t>- _______________</a:t>
            </a:r>
            <a:r>
              <a:rPr kumimoji="0" lang="fr-FR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fr-FR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Calibri" pitchFamily="34" charset="0"/>
                <a:cs typeface="Times New Roman" pitchFamily="18" charset="0"/>
              </a:rPr>
              <a:t>fais-tu ce soir</a:t>
            </a:r>
            <a:r>
              <a:rPr kumimoji="0" lang="fr-FR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fr-FR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Calibri" pitchFamily="34" charset="0"/>
                <a:cs typeface="Times New Roman" pitchFamily="18" charset="0"/>
              </a:rPr>
              <a:t>?</a:t>
            </a:r>
            <a:endParaRPr kumimoji="0" lang="fr-FR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Calibri" pitchFamily="34" charset="0"/>
                <a:cs typeface="Times New Roman" pitchFamily="18" charset="0"/>
              </a:rPr>
              <a:t>- Je vais faire du v</a:t>
            </a:r>
            <a:r>
              <a:rPr kumimoji="0" lang="fr-FR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Calibri" pitchFamily="34" charset="0"/>
                <a:cs typeface="Times New Roman" pitchFamily="18" charset="0"/>
              </a:rPr>
              <a:t>lo.</a:t>
            </a:r>
            <a:endParaRPr kumimoji="0" lang="fr-FR" sz="3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89" name="AutoShape 5"/>
          <p:cNvSpPr>
            <a:spLocks noChangeArrowheads="1"/>
          </p:cNvSpPr>
          <p:nvPr/>
        </p:nvSpPr>
        <p:spPr bwMode="auto">
          <a:xfrm>
            <a:off x="1115616" y="5013176"/>
            <a:ext cx="2582863" cy="1080120"/>
          </a:xfrm>
          <a:prstGeom prst="wedgeRoundRectCallout">
            <a:avLst>
              <a:gd name="adj1" fmla="val 63176"/>
              <a:gd name="adj2" fmla="val 14329"/>
              <a:gd name="adj3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Calibri" pitchFamily="34" charset="0"/>
                <a:cs typeface="Times New Roman" pitchFamily="18" charset="0"/>
              </a:rPr>
              <a:t>- _______________</a:t>
            </a:r>
            <a:r>
              <a:rPr kumimoji="0" 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Calibri" pitchFamily="34" charset="0"/>
                <a:cs typeface="Times New Roman" pitchFamily="18" charset="0"/>
              </a:rPr>
              <a:t>de fr</a:t>
            </a:r>
            <a:r>
              <a:rPr kumimoji="0" 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è</a:t>
            </a:r>
            <a:r>
              <a:rPr kumimoji="0" 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Calibri" pitchFamily="34" charset="0"/>
                <a:cs typeface="Times New Roman" pitchFamily="18" charset="0"/>
              </a:rPr>
              <a:t>res a-t-elle</a:t>
            </a:r>
            <a:r>
              <a:rPr kumimoji="0" 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Calibri" pitchFamily="34" charset="0"/>
                <a:cs typeface="Times New Roman" pitchFamily="18" charset="0"/>
              </a:rPr>
              <a:t>?</a:t>
            </a:r>
            <a:endParaRPr kumimoji="0" lang="fr-FR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Calibri" pitchFamily="34" charset="0"/>
                <a:cs typeface="Times New Roman" pitchFamily="18" charset="0"/>
              </a:rPr>
              <a:t>- Elle a deux fr</a:t>
            </a:r>
            <a:r>
              <a:rPr kumimoji="0" 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è</a:t>
            </a:r>
            <a:r>
              <a:rPr kumimoji="0" 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Calibri" pitchFamily="34" charset="0"/>
                <a:cs typeface="Times New Roman" pitchFamily="18" charset="0"/>
              </a:rPr>
              <a:t>res et une s</a:t>
            </a:r>
            <a:r>
              <a:rPr kumimoji="0" 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œ</a:t>
            </a:r>
            <a:r>
              <a:rPr kumimoji="0" 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Calibri" pitchFamily="34" charset="0"/>
                <a:cs typeface="Times New Roman" pitchFamily="18" charset="0"/>
              </a:rPr>
              <a:t>ur.</a:t>
            </a:r>
            <a:endParaRPr kumimoji="0" lang="fr-FR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93" name="AutoShape 9"/>
          <p:cNvSpPr>
            <a:spLocks noChangeArrowheads="1"/>
          </p:cNvSpPr>
          <p:nvPr/>
        </p:nvSpPr>
        <p:spPr bwMode="auto">
          <a:xfrm>
            <a:off x="683568" y="980728"/>
            <a:ext cx="7632848" cy="1008112"/>
          </a:xfrm>
          <a:prstGeom prst="foldedCorner">
            <a:avLst>
              <a:gd name="adj" fmla="val 25218"/>
            </a:avLst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où / comment/ qui / que / </a:t>
            </a:r>
            <a:r>
              <a:rPr lang="fr-FR" sz="1600" b="1" dirty="0">
                <a:solidFill>
                  <a:schemeClr val="tx1"/>
                </a:solidFill>
                <a:latin typeface="+mj-lt"/>
                <a:ea typeface="Calibri" pitchFamily="34" charset="0"/>
                <a:cs typeface="Times New Roman" pitchFamily="18" charset="0"/>
              </a:rPr>
              <a:t>pourquoi / combien / quand </a:t>
            </a:r>
            <a:r>
              <a:rPr kumimoji="0" lang="fr-FR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/ où est-ce que</a:t>
            </a:r>
            <a:endParaRPr kumimoji="0" lang="fr-FR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sp>
        <p:nvSpPr>
          <p:cNvPr id="16388" name="AutoShape 4"/>
          <p:cNvSpPr>
            <a:spLocks noChangeArrowheads="1"/>
          </p:cNvSpPr>
          <p:nvPr/>
        </p:nvSpPr>
        <p:spPr bwMode="auto">
          <a:xfrm>
            <a:off x="5508104" y="5445224"/>
            <a:ext cx="2582862" cy="850900"/>
          </a:xfrm>
          <a:prstGeom prst="wedgeRoundRectCallout">
            <a:avLst>
              <a:gd name="adj1" fmla="val -54968"/>
              <a:gd name="adj2" fmla="val 50523"/>
              <a:gd name="adj3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Calibri" pitchFamily="34" charset="0"/>
                <a:cs typeface="Times New Roman" pitchFamily="18" charset="0"/>
              </a:rPr>
              <a:t>- _______________</a:t>
            </a:r>
            <a:r>
              <a:rPr kumimoji="0" 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Calibri" pitchFamily="34" charset="0"/>
                <a:cs typeface="Times New Roman" pitchFamily="18" charset="0"/>
              </a:rPr>
              <a:t>tu habites</a:t>
            </a:r>
            <a:r>
              <a:rPr kumimoji="0" 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Calibri" pitchFamily="34" charset="0"/>
                <a:cs typeface="Times New Roman" pitchFamily="18" charset="0"/>
              </a:rPr>
              <a:t>?</a:t>
            </a:r>
            <a:endParaRPr kumimoji="0" lang="fr-FR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Calibri" pitchFamily="34" charset="0"/>
                <a:cs typeface="Times New Roman" pitchFamily="18" charset="0"/>
              </a:rPr>
              <a:t>- </a:t>
            </a:r>
            <a:r>
              <a:rPr kumimoji="0" 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À</a:t>
            </a:r>
            <a:r>
              <a:rPr kumimoji="0" 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Calibri" pitchFamily="34" charset="0"/>
                <a:cs typeface="Times New Roman" pitchFamily="18" charset="0"/>
              </a:rPr>
              <a:t> Lyon.</a:t>
            </a:r>
            <a:endParaRPr kumimoji="0" lang="fr-FR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94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1475656" y="157863"/>
            <a:ext cx="7462300" cy="8156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1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b="1" i="0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Compl</a:t>
            </a: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+mj-lt"/>
                <a:ea typeface="Calibri" pitchFamily="34" charset="0"/>
                <a:cs typeface="Times New Roman" pitchFamily="18" charset="0"/>
              </a:rPr>
              <a:t>ét</a:t>
            </a:r>
            <a:r>
              <a:rPr kumimoji="0" lang="fr-FR" b="1" i="0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ez les questions avec le mot interrogatif qui convient</a:t>
            </a:r>
            <a:r>
              <a:rPr kumimoji="0" lang="fr-FR" b="1" i="0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Georgia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en-US" b="0" i="0" strike="noStrike" cap="none" normalizeH="0" baseline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467544" y="476672"/>
            <a:ext cx="8064897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1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Georg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fr-FR" sz="2000" b="1" dirty="0">
                <a:solidFill>
                  <a:schemeClr val="accent1">
                    <a:lumMod val="50000"/>
                  </a:schemeClr>
                </a:solidFill>
                <a:latin typeface="+mj-lt"/>
                <a:ea typeface="Calibri" pitchFamily="34" charset="0"/>
                <a:cs typeface="Times New Roman" pitchFamily="18" charset="0"/>
              </a:rPr>
              <a:t>Complétez les questions avec la forme correcte : quel – quels – quelle - quelles.</a:t>
            </a:r>
            <a:endParaRPr lang="en-US" sz="2000" b="1" dirty="0">
              <a:solidFill>
                <a:schemeClr val="accent1">
                  <a:lumMod val="50000"/>
                </a:schemeClr>
              </a:solidFill>
              <a:latin typeface="+mj-lt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600" b="0" i="0" u="none" strike="noStrike" cap="none" normalizeH="0" baseline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 rot="10800000" flipV="1">
            <a:off x="611560" y="1070271"/>
            <a:ext cx="6552728" cy="5909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À __________ heure arrivez-vous ?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20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__________ fais-tu ?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20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__________ pages étudiez-vous ?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20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__________ sont tes matières préférées ?</a:t>
            </a:r>
            <a:r>
              <a:rPr kumimoji="0" lang="fr-FR" sz="36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20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__________ sport aimes-tu le plus ?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20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__________ livre me conseillez-vous ?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20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__________ est le livre qu’ils lisent ?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20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De __________ couleur est ton pull ?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20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__________ âge as-tu ?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20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De __________ sac est-ce que tu parles ?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600" b="0" i="0" u="none" strike="noStrike" cap="none" normalizeH="0" baseline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latin typeface="+mj-lt"/>
              <a:cs typeface="Arial" pitchFamily="34" charset="0"/>
            </a:endParaRPr>
          </a:p>
        </p:txBody>
      </p:sp>
      <p:pic>
        <p:nvPicPr>
          <p:cNvPr id="8" name="7 Imagen" descr="interrogati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28928" y="980728"/>
            <a:ext cx="3315072" cy="4037284"/>
          </a:xfrm>
          <a:prstGeom prst="rect">
            <a:avLst/>
          </a:prstGeom>
        </p:spPr>
      </p:pic>
    </p:spTree>
  </p:cSld>
  <p:clrMapOvr>
    <a:masterClrMapping/>
  </p:clrMapOvr>
  <p:transition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fr-FR" cap="small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1. Intonation (oral)</a:t>
            </a:r>
            <a:endParaRPr lang="en-US" sz="2400" dirty="0">
              <a:solidFill>
                <a:schemeClr val="accent1">
                  <a:lumMod val="50000"/>
                </a:schemeClr>
              </a:solidFill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fr-FR" sz="2800" i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Tu vas au Maroc ?</a:t>
            </a:r>
            <a:endParaRPr lang="en-US" sz="2400" dirty="0">
              <a:solidFill>
                <a:schemeClr val="accent1">
                  <a:lumMod val="50000"/>
                </a:schemeClr>
              </a:solidFill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fr-FR" cap="small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2. Expression « Est-ce que »</a:t>
            </a:r>
            <a:endParaRPr lang="en-US" sz="2400" dirty="0">
              <a:solidFill>
                <a:schemeClr val="accent1">
                  <a:lumMod val="50000"/>
                </a:schemeClr>
              </a:solidFill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fr-FR" sz="2800" i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Est-ce que tu vas au Maroc ?</a:t>
            </a:r>
            <a:endParaRPr lang="en-US" sz="2400" dirty="0">
              <a:solidFill>
                <a:schemeClr val="accent1">
                  <a:lumMod val="50000"/>
                </a:schemeClr>
              </a:solidFill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fr-FR" cap="small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3. Inversion du sujet avec le verbe*</a:t>
            </a:r>
            <a:endParaRPr lang="en-US" sz="2400" dirty="0">
              <a:solidFill>
                <a:schemeClr val="accent1">
                  <a:lumMod val="50000"/>
                </a:schemeClr>
              </a:solidFill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fr-FR" sz="2800" i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Vas</a:t>
            </a:r>
            <a:r>
              <a:rPr lang="fr-FR" sz="2800" b="1" i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- </a:t>
            </a:r>
            <a:r>
              <a:rPr lang="fr-FR" sz="2800" i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tu au Maroc ?</a:t>
            </a:r>
            <a:endParaRPr lang="en-US" sz="2400" dirty="0">
              <a:solidFill>
                <a:schemeClr val="accent1">
                  <a:lumMod val="50000"/>
                </a:schemeClr>
              </a:solidFill>
              <a:ea typeface="Calibri"/>
              <a:cs typeface="Times New Roman"/>
            </a:endParaRPr>
          </a:p>
          <a:p>
            <a:endParaRPr lang="en-US" dirty="0"/>
          </a:p>
        </p:txBody>
      </p:sp>
      <p:pic>
        <p:nvPicPr>
          <p:cNvPr id="4" name="3 Imagen" descr="interrogacion-240x30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12160" y="188640"/>
            <a:ext cx="2837115" cy="3546394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err="1">
                <a:solidFill>
                  <a:schemeClr val="accent1">
                    <a:lumMod val="75000"/>
                  </a:schemeClr>
                </a:solidFill>
              </a:rPr>
              <a:t>L’interrogation</a:t>
            </a:r>
            <a:r>
              <a:rPr lang="es-SV" dirty="0">
                <a:solidFill>
                  <a:schemeClr val="accent1">
                    <a:lumMod val="75000"/>
                  </a:schemeClr>
                </a:solidFill>
              </a:rPr>
              <a:t> simple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242587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fr-FR" dirty="0"/>
              <a:t> 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None/>
            </a:pPr>
            <a:r>
              <a:rPr lang="fr-FR" cap="small" dirty="0">
                <a:solidFill>
                  <a:schemeClr val="accent1">
                    <a:lumMod val="50000"/>
                  </a:schemeClr>
                </a:solidFill>
              </a:rPr>
              <a:t>* </a:t>
            </a:r>
            <a:r>
              <a:rPr lang="fr-FR" b="1" cap="all" dirty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Attention !!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  <a:p>
            <a:pPr lvl="0">
              <a:buNone/>
            </a:pPr>
            <a:r>
              <a:rPr lang="fr-FR" cap="small" dirty="0">
                <a:solidFill>
                  <a:schemeClr val="accent1">
                    <a:lumMod val="50000"/>
                  </a:schemeClr>
                </a:solidFill>
              </a:rPr>
              <a:t>L’inversion ne peut pas se faire qu’avec un </a:t>
            </a:r>
            <a:r>
              <a:rPr lang="fr-FR" b="1" cap="small" dirty="0">
                <a:solidFill>
                  <a:schemeClr val="accent1">
                    <a:lumMod val="50000"/>
                  </a:schemeClr>
                </a:solidFill>
              </a:rPr>
              <a:t>pronom sujet</a:t>
            </a:r>
            <a:r>
              <a:rPr lang="fr-FR" cap="small" dirty="0">
                <a:solidFill>
                  <a:schemeClr val="accent1">
                    <a:lumMod val="50000"/>
                  </a:schemeClr>
                </a:solidFill>
              </a:rPr>
              <a:t>. Si le sujet est un Groupe Nominal, alors nous devons utiliser le pronom correspondant pour faire l’inversion :</a:t>
            </a:r>
            <a:endParaRPr lang="en-US" b="1" cap="small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None/>
            </a:pPr>
            <a:r>
              <a:rPr lang="fr-FR" i="1" cap="small" dirty="0">
                <a:solidFill>
                  <a:schemeClr val="accent1">
                    <a:lumMod val="50000"/>
                  </a:schemeClr>
                </a:solidFill>
              </a:rPr>
              <a:t>Exemple : Marie est-elle en retard ?</a:t>
            </a:r>
            <a:endParaRPr lang="en-US" b="1" cap="small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None/>
            </a:pPr>
            <a:r>
              <a:rPr lang="fr-FR" cap="small" dirty="0">
                <a:solidFill>
                  <a:schemeClr val="accent1">
                    <a:lumMod val="50000"/>
                  </a:schemeClr>
                </a:solidFill>
              </a:rPr>
              <a:t> </a:t>
            </a:r>
            <a:endParaRPr lang="en-US" b="1" cap="small" dirty="0">
              <a:solidFill>
                <a:schemeClr val="accent1">
                  <a:lumMod val="50000"/>
                </a:schemeClr>
              </a:solidFill>
            </a:endParaRPr>
          </a:p>
          <a:p>
            <a:pPr lvl="0">
              <a:buNone/>
            </a:pPr>
            <a:r>
              <a:rPr lang="fr-FR" cap="small" dirty="0">
                <a:solidFill>
                  <a:schemeClr val="accent1">
                    <a:lumMod val="50000"/>
                  </a:schemeClr>
                </a:solidFill>
              </a:rPr>
              <a:t>On met un trait d’union entre le verbe et le sujet.</a:t>
            </a:r>
            <a:endParaRPr lang="en-US" b="1" cap="small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None/>
            </a:pPr>
            <a:r>
              <a:rPr lang="fr-FR" cap="small" dirty="0">
                <a:solidFill>
                  <a:schemeClr val="accent1">
                    <a:lumMod val="50000"/>
                  </a:schemeClr>
                </a:solidFill>
              </a:rPr>
              <a:t> </a:t>
            </a:r>
            <a:endParaRPr lang="en-US" b="1" cap="small" dirty="0">
              <a:solidFill>
                <a:schemeClr val="accent1">
                  <a:lumMod val="50000"/>
                </a:schemeClr>
              </a:solidFill>
            </a:endParaRPr>
          </a:p>
          <a:p>
            <a:pPr lvl="0">
              <a:buNone/>
            </a:pPr>
            <a:r>
              <a:rPr lang="fr-FR" cap="small" dirty="0">
                <a:solidFill>
                  <a:schemeClr val="accent1">
                    <a:lumMod val="50000"/>
                  </a:schemeClr>
                </a:solidFill>
              </a:rPr>
              <a:t>Si le verbe se termine par une </a:t>
            </a:r>
            <a:r>
              <a:rPr lang="fr-FR" b="1" cap="small" dirty="0">
                <a:solidFill>
                  <a:schemeClr val="accent1">
                    <a:lumMod val="50000"/>
                  </a:schemeClr>
                </a:solidFill>
              </a:rPr>
              <a:t>voyelle</a:t>
            </a:r>
            <a:r>
              <a:rPr lang="fr-FR" cap="small" dirty="0">
                <a:solidFill>
                  <a:schemeClr val="accent1">
                    <a:lumMod val="50000"/>
                  </a:schemeClr>
                </a:solidFill>
              </a:rPr>
              <a:t> (</a:t>
            </a:r>
            <a:r>
              <a:rPr lang="fr-FR" b="1" i="1" cap="small" dirty="0">
                <a:solidFill>
                  <a:schemeClr val="accent1">
                    <a:lumMod val="50000"/>
                  </a:schemeClr>
                </a:solidFill>
              </a:rPr>
              <a:t>e, a</a:t>
            </a:r>
            <a:r>
              <a:rPr lang="fr-FR" cap="small" dirty="0">
                <a:solidFill>
                  <a:schemeClr val="accent1">
                    <a:lumMod val="50000"/>
                  </a:schemeClr>
                </a:solidFill>
              </a:rPr>
              <a:t>), on ajoute  </a:t>
            </a:r>
            <a:r>
              <a:rPr lang="fr-FR" u="sng" cap="small" dirty="0">
                <a:solidFill>
                  <a:schemeClr val="accent1">
                    <a:lumMod val="50000"/>
                  </a:schemeClr>
                </a:solidFill>
              </a:rPr>
              <a:t>- </a:t>
            </a:r>
            <a:r>
              <a:rPr lang="fr-FR" b="1" i="1" u="sng" cap="small" dirty="0">
                <a:solidFill>
                  <a:schemeClr val="accent1">
                    <a:lumMod val="50000"/>
                  </a:schemeClr>
                </a:solidFill>
              </a:rPr>
              <a:t>t - </a:t>
            </a:r>
            <a:r>
              <a:rPr lang="fr-FR" b="1" i="1" cap="small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fr-FR" b="1" cap="small" dirty="0">
                <a:solidFill>
                  <a:schemeClr val="accent1">
                    <a:lumMod val="50000"/>
                  </a:schemeClr>
                </a:solidFill>
              </a:rPr>
              <a:t>entre le verbe et le pronom</a:t>
            </a:r>
            <a:r>
              <a:rPr lang="fr-FR" cap="small" dirty="0">
                <a:solidFill>
                  <a:schemeClr val="accent1">
                    <a:lumMod val="50000"/>
                  </a:schemeClr>
                </a:solidFill>
              </a:rPr>
              <a:t>.</a:t>
            </a:r>
            <a:endParaRPr lang="en-US" b="1" cap="small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None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</a:rPr>
              <a:t> 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US" dirty="0"/>
          </a:p>
        </p:txBody>
      </p:sp>
      <p:pic>
        <p:nvPicPr>
          <p:cNvPr id="4" name="Imagem 17" descr="C:\Users\Ricardo Vieira\AppData\Local\Microsoft\Windows\Temporary Internet Files\Low\Content.IE5\OCAP6JZX\MC900411320[1].WM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67944" y="404664"/>
            <a:ext cx="1296144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611560" y="0"/>
            <a:ext cx="6408712" cy="1008112"/>
          </a:xfrm>
        </p:spPr>
        <p:txBody>
          <a:bodyPr>
            <a:noAutofit/>
          </a:bodyPr>
          <a:lstStyle/>
          <a:p>
            <a:r>
              <a:rPr lang="fr-FR" sz="4400" dirty="0">
                <a:solidFill>
                  <a:schemeClr val="accent1">
                    <a:lumMod val="50000"/>
                  </a:schemeClr>
                </a:solidFill>
              </a:rPr>
              <a:t> </a:t>
            </a:r>
            <a:br>
              <a:rPr lang="en-US" sz="44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fr-FR" sz="2400" b="1" dirty="0">
                <a:solidFill>
                  <a:schemeClr val="accent1">
                    <a:lumMod val="50000"/>
                  </a:schemeClr>
                </a:solidFill>
              </a:rPr>
              <a:t>Transformez comme dans l’exemple.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</p:txBody>
      </p:sp>
      <p:sp>
        <p:nvSpPr>
          <p:cNvPr id="18434" name="AutoShape 2"/>
          <p:cNvSpPr>
            <a:spLocks noChangeArrowheads="1"/>
          </p:cNvSpPr>
          <p:nvPr/>
        </p:nvSpPr>
        <p:spPr bwMode="auto">
          <a:xfrm>
            <a:off x="4932040" y="1340768"/>
            <a:ext cx="3312368" cy="1368152"/>
          </a:xfrm>
          <a:prstGeom prst="wedgeRoundRectCallout">
            <a:avLst>
              <a:gd name="adj1" fmla="val -60347"/>
              <a:gd name="adj2" fmla="val -9981"/>
              <a:gd name="adj3" fmla="val 16667"/>
            </a:avLst>
          </a:prstGeom>
          <a:solidFill>
            <a:srgbClr val="FFFFFF"/>
          </a:solidFill>
          <a:ln w="15875">
            <a:solidFill>
              <a:srgbClr val="000000"/>
            </a:solidFill>
            <a:prstDash val="dash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1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Georgia" pitchFamily="18" charset="0"/>
                <a:cs typeface="Arial" pitchFamily="34" charset="0"/>
              </a:rPr>
              <a:t>- Nous avons réunion ?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1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Georgia" pitchFamily="18" charset="0"/>
                <a:cs typeface="Arial" pitchFamily="34" charset="0"/>
              </a:rPr>
              <a:t>- Pardon ?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1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Georgia" pitchFamily="18" charset="0"/>
                <a:cs typeface="Arial" pitchFamily="34" charset="0"/>
              </a:rPr>
              <a:t>- Avons-nous réunion ?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435" name="AutoShape 3"/>
          <p:cNvSpPr>
            <a:spLocks noChangeArrowheads="1"/>
          </p:cNvSpPr>
          <p:nvPr/>
        </p:nvSpPr>
        <p:spPr bwMode="auto">
          <a:xfrm>
            <a:off x="467544" y="1772816"/>
            <a:ext cx="3096344" cy="1584176"/>
          </a:xfrm>
          <a:prstGeom prst="wedgeRoundRectCallout">
            <a:avLst>
              <a:gd name="adj1" fmla="val 57815"/>
              <a:gd name="adj2" fmla="val 24329"/>
              <a:gd name="adj3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Georgia" pitchFamily="18" charset="0"/>
                <a:cs typeface="Arial" pitchFamily="34" charset="0"/>
              </a:rPr>
              <a:t>- Est-ce qu’il est italien ?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Georgia" pitchFamily="18" charset="0"/>
                <a:cs typeface="Arial" pitchFamily="34" charset="0"/>
              </a:rPr>
              <a:t>- Pardon ?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Georgia" pitchFamily="18" charset="0"/>
                <a:cs typeface="Arial" pitchFamily="34" charset="0"/>
              </a:rPr>
              <a:t>- ………………………………………………….. ?</a:t>
            </a:r>
            <a:endParaRPr kumimoji="0" lang="en-US" sz="3600" b="0" i="0" u="none" strike="noStrike" cap="none" normalizeH="0" baseline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436" name="AutoShape 4"/>
          <p:cNvSpPr>
            <a:spLocks noChangeArrowheads="1"/>
          </p:cNvSpPr>
          <p:nvPr/>
        </p:nvSpPr>
        <p:spPr bwMode="auto">
          <a:xfrm>
            <a:off x="4644008" y="2996952"/>
            <a:ext cx="4032448" cy="1440160"/>
          </a:xfrm>
          <a:prstGeom prst="wedgeRoundRectCallout">
            <a:avLst>
              <a:gd name="adj1" fmla="val -54968"/>
              <a:gd name="adj2" fmla="val 50523"/>
              <a:gd name="adj3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Georgia" pitchFamily="18" charset="0"/>
                <a:cs typeface="Arial" pitchFamily="34" charset="0"/>
              </a:rPr>
              <a:t>- Est-ce qu’il est en retard ?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Georgia" pitchFamily="18" charset="0"/>
                <a:cs typeface="Arial" pitchFamily="34" charset="0"/>
              </a:rPr>
              <a:t>- Pardon ?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Georgia" pitchFamily="18" charset="0"/>
                <a:cs typeface="Arial" pitchFamily="34" charset="0"/>
              </a:rPr>
              <a:t>- ………………………………………………….. ?</a:t>
            </a:r>
            <a:endParaRPr kumimoji="0" lang="en-US" sz="3600" b="0" i="0" u="none" strike="noStrike" cap="none" normalizeH="0" baseline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437" name="AutoShape 5"/>
          <p:cNvSpPr>
            <a:spLocks noChangeArrowheads="1"/>
          </p:cNvSpPr>
          <p:nvPr/>
        </p:nvSpPr>
        <p:spPr bwMode="auto">
          <a:xfrm>
            <a:off x="611560" y="4077072"/>
            <a:ext cx="3024336" cy="1656184"/>
          </a:xfrm>
          <a:prstGeom prst="wedgeRoundRectCallout">
            <a:avLst>
              <a:gd name="adj1" fmla="val -54968"/>
              <a:gd name="adj2" fmla="val 50523"/>
              <a:gd name="adj3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Georgia" pitchFamily="18" charset="0"/>
                <a:cs typeface="Arial" pitchFamily="34" charset="0"/>
              </a:rPr>
              <a:t>- Il travaille bien ?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Georgia" pitchFamily="18" charset="0"/>
                <a:cs typeface="Arial" pitchFamily="34" charset="0"/>
              </a:rPr>
              <a:t>- Pardon ?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Georgia" pitchFamily="18" charset="0"/>
                <a:cs typeface="Arial" pitchFamily="34" charset="0"/>
              </a:rPr>
              <a:t>- ………………………………………………….. ?</a:t>
            </a:r>
            <a:endParaRPr kumimoji="0" lang="en-US" sz="3600" b="0" i="0" u="none" strike="noStrike" cap="none" normalizeH="0" baseline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440" name="AutoShape 8"/>
          <p:cNvSpPr>
            <a:spLocks noChangeArrowheads="1"/>
          </p:cNvSpPr>
          <p:nvPr/>
        </p:nvSpPr>
        <p:spPr bwMode="auto">
          <a:xfrm>
            <a:off x="4932040" y="4869160"/>
            <a:ext cx="3600400" cy="1354956"/>
          </a:xfrm>
          <a:prstGeom prst="wedgeRoundRectCallout">
            <a:avLst>
              <a:gd name="adj1" fmla="val -54968"/>
              <a:gd name="adj2" fmla="val 50523"/>
              <a:gd name="adj3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Georgia" pitchFamily="18" charset="0"/>
                <a:cs typeface="Arial" pitchFamily="34" charset="0"/>
              </a:rPr>
              <a:t>- Elle parle espagnol ?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Georgia" pitchFamily="18" charset="0"/>
                <a:cs typeface="Arial" pitchFamily="34" charset="0"/>
              </a:rPr>
              <a:t>- Pardon ?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Georgia" pitchFamily="18" charset="0"/>
                <a:cs typeface="Arial" pitchFamily="34" charset="0"/>
              </a:rPr>
              <a:t>- ………………………………………………….. ?</a:t>
            </a:r>
            <a:endParaRPr kumimoji="0" lang="en-US" sz="3600" b="0" i="0" u="none" strike="noStrike" cap="none" normalizeH="0" baseline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dirty="0" err="1">
                <a:solidFill>
                  <a:schemeClr val="accent1">
                    <a:lumMod val="75000"/>
                  </a:schemeClr>
                </a:solidFill>
              </a:rPr>
              <a:t>L’interrogation</a:t>
            </a:r>
            <a:r>
              <a:rPr lang="es-SV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SV" dirty="0" err="1">
                <a:solidFill>
                  <a:schemeClr val="accent1">
                    <a:lumMod val="75000"/>
                  </a:schemeClr>
                </a:solidFill>
              </a:rPr>
              <a:t>partielle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6" name="15 Imagen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20272" y="1268760"/>
            <a:ext cx="1653158" cy="1832416"/>
          </a:xfrm>
          <a:prstGeom prst="rect">
            <a:avLst/>
          </a:prstGeom>
        </p:spPr>
      </p:pic>
      <p:sp>
        <p:nvSpPr>
          <p:cNvPr id="17" name="16 Rectángulo"/>
          <p:cNvSpPr/>
          <p:nvPr/>
        </p:nvSpPr>
        <p:spPr>
          <a:xfrm rot="518459">
            <a:off x="450749" y="1666820"/>
            <a:ext cx="2492990" cy="923330"/>
          </a:xfrm>
          <a:prstGeom prst="rect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kern="10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Arial Black"/>
              </a:rPr>
              <a:t>quand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8" name="17 Rectángulo"/>
          <p:cNvSpPr/>
          <p:nvPr/>
        </p:nvSpPr>
        <p:spPr>
          <a:xfrm>
            <a:off x="3563888" y="1412776"/>
            <a:ext cx="11079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kern="10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Arial Black"/>
              </a:rPr>
              <a:t>où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9" name="18 Rectángulo"/>
          <p:cNvSpPr/>
          <p:nvPr/>
        </p:nvSpPr>
        <p:spPr>
          <a:xfrm rot="20014420">
            <a:off x="5148064" y="1268760"/>
            <a:ext cx="133882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kern="10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Arial Black"/>
              </a:rPr>
              <a:t>qui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23" name="22 Rectángulo"/>
          <p:cNvSpPr/>
          <p:nvPr/>
        </p:nvSpPr>
        <p:spPr>
          <a:xfrm>
            <a:off x="188876" y="4725144"/>
            <a:ext cx="668644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kern="10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Arial Black"/>
              </a:rPr>
              <a:t>quel</a:t>
            </a:r>
            <a:r>
              <a:rPr lang="en-US" sz="5400" b="1" kern="10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Arial Black"/>
              </a:rPr>
              <a:t>(s) / </a:t>
            </a:r>
            <a:r>
              <a:rPr lang="en-US" sz="5400" b="1" kern="10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Arial Black"/>
              </a:rPr>
              <a:t>quelle</a:t>
            </a:r>
            <a:r>
              <a:rPr lang="en-US" sz="5400" b="1" kern="10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Arial Black"/>
              </a:rPr>
              <a:t>(s)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24" name="23 Rectángulo"/>
          <p:cNvSpPr/>
          <p:nvPr/>
        </p:nvSpPr>
        <p:spPr>
          <a:xfrm rot="20926299">
            <a:off x="5220072" y="5661248"/>
            <a:ext cx="341632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kern="10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Arial Black"/>
              </a:rPr>
              <a:t>combien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25" name="24 Rectángulo"/>
          <p:cNvSpPr/>
          <p:nvPr/>
        </p:nvSpPr>
        <p:spPr>
          <a:xfrm rot="20535344">
            <a:off x="447178" y="3182519"/>
            <a:ext cx="3724096" cy="92021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kern="10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Arial Black"/>
              </a:rPr>
              <a:t>comment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26" name="25 Rectángulo"/>
          <p:cNvSpPr/>
          <p:nvPr/>
        </p:nvSpPr>
        <p:spPr>
          <a:xfrm rot="781956">
            <a:off x="5231958" y="2874013"/>
            <a:ext cx="15696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kern="10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Arial Black"/>
              </a:rPr>
              <a:t>que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27" name="26 Rectángulo"/>
          <p:cNvSpPr/>
          <p:nvPr/>
        </p:nvSpPr>
        <p:spPr>
          <a:xfrm rot="21182037">
            <a:off x="4855216" y="3755230"/>
            <a:ext cx="424847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kern="10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Arial Black"/>
              </a:rPr>
              <a:t>combien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ransition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652934"/>
          </a:xfrm>
        </p:spPr>
        <p:txBody>
          <a:bodyPr>
            <a:noAutofit/>
          </a:bodyPr>
          <a:lstStyle/>
          <a:p>
            <a:pPr algn="ctr"/>
            <a:r>
              <a:rPr lang="es-SV" sz="44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 </a:t>
            </a:r>
            <a:r>
              <a:rPr lang="es-SV" sz="4400" dirty="0" err="1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mots</a:t>
            </a:r>
            <a:r>
              <a:rPr lang="es-SV" sz="44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SV" sz="4400" dirty="0" err="1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interrogatifs</a:t>
            </a:r>
            <a:br>
              <a:rPr lang="en-US" sz="44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4400" dirty="0"/>
          </a:p>
        </p:txBody>
      </p:sp>
      <p:sp>
        <p:nvSpPr>
          <p:cNvPr id="6" name="5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s-SV" dirty="0" err="1">
                <a:solidFill>
                  <a:schemeClr val="accent1">
                    <a:lumMod val="50000"/>
                  </a:schemeClr>
                </a:solidFill>
              </a:rPr>
              <a:t>Lieu</a:t>
            </a:r>
            <a:r>
              <a:rPr lang="es-SV" dirty="0">
                <a:solidFill>
                  <a:schemeClr val="accent1">
                    <a:lumMod val="50000"/>
                  </a:schemeClr>
                </a:solidFill>
              </a:rPr>
              <a:t> : </a:t>
            </a:r>
            <a:r>
              <a:rPr lang="es-SV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ù</a:t>
            </a:r>
            <a:r>
              <a:rPr lang="es-SV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</a:p>
          <a:p>
            <a:pPr>
              <a:lnSpc>
                <a:spcPct val="200000"/>
              </a:lnSpc>
            </a:pPr>
            <a:r>
              <a:rPr lang="es-SV" dirty="0" err="1">
                <a:solidFill>
                  <a:schemeClr val="accent1">
                    <a:lumMod val="50000"/>
                  </a:schemeClr>
                </a:solidFill>
              </a:rPr>
              <a:t>Temps</a:t>
            </a:r>
            <a:r>
              <a:rPr lang="es-SV" dirty="0">
                <a:solidFill>
                  <a:schemeClr val="accent1">
                    <a:lumMod val="50000"/>
                  </a:schemeClr>
                </a:solidFill>
              </a:rPr>
              <a:t>: </a:t>
            </a:r>
            <a:r>
              <a:rPr lang="es-SV" b="1" dirty="0" err="1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Quand</a:t>
            </a:r>
            <a:r>
              <a:rPr lang="es-SV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</a:p>
          <a:p>
            <a:pPr>
              <a:lnSpc>
                <a:spcPct val="200000"/>
              </a:lnSpc>
            </a:pPr>
            <a:r>
              <a:rPr lang="es-SV" dirty="0" err="1">
                <a:solidFill>
                  <a:schemeClr val="accent1">
                    <a:lumMod val="50000"/>
                  </a:schemeClr>
                </a:solidFill>
              </a:rPr>
              <a:t>Quantité</a:t>
            </a:r>
            <a:r>
              <a:rPr lang="es-SV" dirty="0">
                <a:solidFill>
                  <a:schemeClr val="accent1">
                    <a:lumMod val="50000"/>
                  </a:schemeClr>
                </a:solidFill>
              </a:rPr>
              <a:t>: </a:t>
            </a:r>
            <a:r>
              <a:rPr lang="es-SV" b="1" dirty="0" err="1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Combien</a:t>
            </a:r>
            <a:r>
              <a:rPr lang="es-SV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</a:p>
          <a:p>
            <a:pPr>
              <a:lnSpc>
                <a:spcPct val="200000"/>
              </a:lnSpc>
            </a:pPr>
            <a:r>
              <a:rPr lang="es-SV" dirty="0" err="1">
                <a:solidFill>
                  <a:schemeClr val="accent1">
                    <a:lumMod val="50000"/>
                  </a:schemeClr>
                </a:solidFill>
              </a:rPr>
              <a:t>Mani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è</a:t>
            </a:r>
            <a:r>
              <a:rPr lang="es-SV" dirty="0">
                <a:solidFill>
                  <a:schemeClr val="accent1">
                    <a:lumMod val="50000"/>
                  </a:schemeClr>
                </a:solidFill>
              </a:rPr>
              <a:t>re: </a:t>
            </a:r>
            <a:r>
              <a:rPr lang="es-SV" b="1" dirty="0" err="1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Comment</a:t>
            </a:r>
            <a:r>
              <a:rPr lang="es-SV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</a:p>
          <a:p>
            <a:pPr>
              <a:lnSpc>
                <a:spcPct val="200000"/>
              </a:lnSpc>
            </a:pPr>
            <a:r>
              <a:rPr lang="es-SV" dirty="0">
                <a:solidFill>
                  <a:schemeClr val="accent1">
                    <a:lumMod val="50000"/>
                  </a:schemeClr>
                </a:solidFill>
              </a:rPr>
              <a:t>Cause et </a:t>
            </a:r>
            <a:r>
              <a:rPr lang="es-SV" dirty="0" err="1">
                <a:solidFill>
                  <a:schemeClr val="accent1">
                    <a:lumMod val="50000"/>
                  </a:schemeClr>
                </a:solidFill>
              </a:rPr>
              <a:t>but</a:t>
            </a:r>
            <a:r>
              <a:rPr lang="es-SV" dirty="0">
                <a:solidFill>
                  <a:schemeClr val="accent1">
                    <a:lumMod val="50000"/>
                  </a:schemeClr>
                </a:solidFill>
              </a:rPr>
              <a:t>: </a:t>
            </a:r>
            <a:r>
              <a:rPr lang="es-SV" b="1" dirty="0" err="1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Pourquoi</a:t>
            </a:r>
            <a:r>
              <a:rPr lang="es-SV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en-US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976664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endParaRPr lang="es-SV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50000"/>
              </a:lnSpc>
            </a:pPr>
            <a:r>
              <a:rPr lang="es-SV" b="1" dirty="0" err="1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Qui</a:t>
            </a:r>
            <a:r>
              <a:rPr lang="es-SV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es-SV" dirty="0">
                <a:solidFill>
                  <a:schemeClr val="accent1">
                    <a:lumMod val="50000"/>
                  </a:schemeClr>
                </a:solidFill>
              </a:rPr>
              <a:t> remplace une </a:t>
            </a:r>
            <a:r>
              <a:rPr lang="es-SV" dirty="0" err="1">
                <a:solidFill>
                  <a:schemeClr val="accent1">
                    <a:lumMod val="50000"/>
                  </a:schemeClr>
                </a:solidFill>
              </a:rPr>
              <a:t>personne</a:t>
            </a:r>
            <a:r>
              <a:rPr lang="es-SV" dirty="0">
                <a:solidFill>
                  <a:schemeClr val="accent1">
                    <a:lumMod val="50000"/>
                  </a:schemeClr>
                </a:solidFill>
              </a:rPr>
              <a:t>: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s-SV" dirty="0" err="1">
                <a:solidFill>
                  <a:schemeClr val="accent1">
                    <a:lumMod val="50000"/>
                  </a:schemeClr>
                </a:solidFill>
              </a:rPr>
              <a:t>Qui</a:t>
            </a:r>
            <a:r>
              <a:rPr lang="es-SV" dirty="0">
                <a:solidFill>
                  <a:schemeClr val="accent1">
                    <a:lumMod val="50000"/>
                  </a:schemeClr>
                </a:solidFill>
              </a:rPr>
              <a:t> habite </a:t>
            </a:r>
            <a:r>
              <a:rPr lang="es-SV" dirty="0" err="1">
                <a:solidFill>
                  <a:schemeClr val="accent1">
                    <a:lumMod val="50000"/>
                  </a:schemeClr>
                </a:solidFill>
              </a:rPr>
              <a:t>ici</a:t>
            </a:r>
            <a:r>
              <a:rPr lang="es-SV" dirty="0">
                <a:solidFill>
                  <a:schemeClr val="accent1">
                    <a:lumMod val="50000"/>
                  </a:schemeClr>
                </a:solidFill>
              </a:rPr>
              <a:t>?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endParaRPr lang="es-SV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50000"/>
              </a:lnSpc>
            </a:pPr>
            <a:r>
              <a:rPr lang="es-SV" b="1" dirty="0" err="1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Que,Quoi</a:t>
            </a:r>
            <a:r>
              <a:rPr lang="es-SV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et </a:t>
            </a:r>
            <a:r>
              <a:rPr lang="es-SV" b="1" dirty="0" err="1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Qu’est</a:t>
            </a:r>
            <a:r>
              <a:rPr lang="es-SV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-ce que</a:t>
            </a:r>
            <a:r>
              <a:rPr lang="es-SV" dirty="0">
                <a:solidFill>
                  <a:schemeClr val="accent1">
                    <a:lumMod val="50000"/>
                  </a:schemeClr>
                </a:solidFill>
              </a:rPr>
              <a:t>: </a:t>
            </a:r>
            <a:r>
              <a:rPr lang="es-SV" dirty="0" err="1">
                <a:solidFill>
                  <a:schemeClr val="accent1">
                    <a:lumMod val="50000"/>
                  </a:schemeClr>
                </a:solidFill>
              </a:rPr>
              <a:t>remplacent</a:t>
            </a:r>
            <a:r>
              <a:rPr lang="es-SV" dirty="0">
                <a:solidFill>
                  <a:schemeClr val="accent1">
                    <a:lumMod val="50000"/>
                  </a:schemeClr>
                </a:solidFill>
              </a:rPr>
              <a:t> une </a:t>
            </a:r>
            <a:r>
              <a:rPr lang="es-SV" dirty="0" err="1">
                <a:solidFill>
                  <a:schemeClr val="accent1">
                    <a:lumMod val="50000"/>
                  </a:schemeClr>
                </a:solidFill>
              </a:rPr>
              <a:t>chose</a:t>
            </a:r>
            <a:r>
              <a:rPr lang="es-SV" dirty="0">
                <a:solidFill>
                  <a:schemeClr val="accent1">
                    <a:lumMod val="50000"/>
                  </a:schemeClr>
                </a:solidFill>
              </a:rPr>
              <a:t> :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s-SV" dirty="0">
                <a:solidFill>
                  <a:schemeClr val="accent1">
                    <a:lumMod val="50000"/>
                  </a:schemeClr>
                </a:solidFill>
              </a:rPr>
              <a:t>Que </a:t>
            </a:r>
            <a:r>
              <a:rPr lang="es-SV" dirty="0" err="1">
                <a:solidFill>
                  <a:schemeClr val="accent1">
                    <a:lumMod val="50000"/>
                  </a:schemeClr>
                </a:solidFill>
              </a:rPr>
              <a:t>cherchez-vous</a:t>
            </a:r>
            <a:r>
              <a:rPr lang="es-SV" dirty="0">
                <a:solidFill>
                  <a:schemeClr val="accent1">
                    <a:lumMod val="50000"/>
                  </a:schemeClr>
                </a:solidFill>
              </a:rPr>
              <a:t>? (</a:t>
            </a:r>
            <a:r>
              <a:rPr lang="es-SV" dirty="0" err="1">
                <a:solidFill>
                  <a:schemeClr val="accent1">
                    <a:lumMod val="50000"/>
                  </a:schemeClr>
                </a:solidFill>
              </a:rPr>
              <a:t>Formel</a:t>
            </a:r>
            <a:r>
              <a:rPr lang="es-SV" dirty="0">
                <a:solidFill>
                  <a:schemeClr val="accent1">
                    <a:lumMod val="50000"/>
                  </a:schemeClr>
                </a:solidFill>
              </a:rPr>
              <a:t>= </a:t>
            </a:r>
            <a:r>
              <a:rPr lang="es-SV" dirty="0" err="1">
                <a:solidFill>
                  <a:schemeClr val="accent1">
                    <a:lumMod val="50000"/>
                  </a:schemeClr>
                </a:solidFill>
              </a:rPr>
              <a:t>soutenu</a:t>
            </a:r>
            <a:r>
              <a:rPr lang="es-SV" dirty="0">
                <a:solidFill>
                  <a:schemeClr val="accent1">
                    <a:lumMod val="50000"/>
                  </a:schemeClr>
                </a:solidFill>
              </a:rPr>
              <a:t>)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s-SV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SV" dirty="0" err="1">
                <a:solidFill>
                  <a:schemeClr val="accent1">
                    <a:lumMod val="50000"/>
                  </a:schemeClr>
                </a:solidFill>
              </a:rPr>
              <a:t>Qu’est</a:t>
            </a:r>
            <a:r>
              <a:rPr lang="es-SV" dirty="0">
                <a:solidFill>
                  <a:schemeClr val="accent1">
                    <a:lumMod val="50000"/>
                  </a:schemeClr>
                </a:solidFill>
              </a:rPr>
              <a:t>-ce que </a:t>
            </a:r>
            <a:r>
              <a:rPr lang="es-SV" dirty="0" err="1">
                <a:solidFill>
                  <a:schemeClr val="accent1">
                    <a:lumMod val="50000"/>
                  </a:schemeClr>
                </a:solidFill>
              </a:rPr>
              <a:t>vous</a:t>
            </a:r>
            <a:r>
              <a:rPr lang="es-SV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SV" dirty="0" err="1">
                <a:solidFill>
                  <a:schemeClr val="accent1">
                    <a:lumMod val="50000"/>
                  </a:schemeClr>
                </a:solidFill>
              </a:rPr>
              <a:t>cherchez</a:t>
            </a:r>
            <a:r>
              <a:rPr lang="es-SV" dirty="0">
                <a:solidFill>
                  <a:schemeClr val="accent1">
                    <a:lumMod val="50000"/>
                  </a:schemeClr>
                </a:solidFill>
              </a:rPr>
              <a:t>? (</a:t>
            </a:r>
            <a:r>
              <a:rPr lang="es-SV" dirty="0" err="1">
                <a:solidFill>
                  <a:schemeClr val="accent1">
                    <a:lumMod val="50000"/>
                  </a:schemeClr>
                </a:solidFill>
              </a:rPr>
              <a:t>courant</a:t>
            </a:r>
            <a:r>
              <a:rPr lang="es-SV" dirty="0">
                <a:solidFill>
                  <a:schemeClr val="accent1">
                    <a:lumMod val="50000"/>
                  </a:schemeClr>
                </a:solidFill>
              </a:rPr>
              <a:t>)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s-SV" dirty="0" err="1">
                <a:solidFill>
                  <a:schemeClr val="accent1">
                    <a:lumMod val="50000"/>
                  </a:schemeClr>
                </a:solidFill>
              </a:rPr>
              <a:t>Vous</a:t>
            </a:r>
            <a:r>
              <a:rPr lang="es-SV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SV" dirty="0" err="1">
                <a:solidFill>
                  <a:schemeClr val="accent1">
                    <a:lumMod val="50000"/>
                  </a:schemeClr>
                </a:solidFill>
              </a:rPr>
              <a:t>cherchez</a:t>
            </a:r>
            <a:r>
              <a:rPr lang="es-SV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SV" dirty="0" err="1">
                <a:solidFill>
                  <a:schemeClr val="accent1">
                    <a:lumMod val="50000"/>
                  </a:schemeClr>
                </a:solidFill>
              </a:rPr>
              <a:t>quoi</a:t>
            </a:r>
            <a:r>
              <a:rPr lang="es-SV" dirty="0">
                <a:solidFill>
                  <a:schemeClr val="accent1">
                    <a:lumMod val="50000"/>
                  </a:schemeClr>
                </a:solidFill>
              </a:rPr>
              <a:t>? (</a:t>
            </a:r>
            <a:r>
              <a:rPr lang="es-SV" dirty="0" err="1">
                <a:solidFill>
                  <a:schemeClr val="accent1">
                    <a:lumMod val="50000"/>
                  </a:schemeClr>
                </a:solidFill>
              </a:rPr>
              <a:t>familier</a:t>
            </a:r>
            <a:r>
              <a:rPr lang="es-SV" dirty="0">
                <a:solidFill>
                  <a:schemeClr val="accent1">
                    <a:lumMod val="50000"/>
                  </a:schemeClr>
                </a:solidFill>
              </a:rPr>
              <a:t>)</a:t>
            </a:r>
          </a:p>
          <a:p>
            <a:pPr>
              <a:buNone/>
            </a:pP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611560" y="908720"/>
            <a:ext cx="7902624" cy="33624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760" indent="-256032">
              <a:lnSpc>
                <a:spcPct val="150000"/>
              </a:lnSpc>
              <a:spcBef>
                <a:spcPts val="400"/>
              </a:spcBef>
              <a:buClr>
                <a:schemeClr val="accent1"/>
              </a:buClr>
              <a:buSzPct val="68000"/>
              <a:buFont typeface="Arial" pitchFamily="34" charset="0"/>
              <a:buChar char="•"/>
            </a:pPr>
            <a:endParaRPr lang="es-SV" sz="27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65760" indent="-256032">
              <a:lnSpc>
                <a:spcPct val="150000"/>
              </a:lnSpc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lang="es-SV" sz="2700" b="1" dirty="0" err="1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Quel</a:t>
            </a:r>
            <a:r>
              <a:rPr lang="es-SV" sz="27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(s) et </a:t>
            </a:r>
            <a:r>
              <a:rPr lang="es-SV" sz="2700" b="1" dirty="0" err="1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Quelle</a:t>
            </a:r>
            <a:r>
              <a:rPr lang="es-SV" sz="27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(s) : </a:t>
            </a:r>
            <a:r>
              <a:rPr lang="es-SV" sz="2700" dirty="0" err="1">
                <a:solidFill>
                  <a:schemeClr val="accent1">
                    <a:lumMod val="50000"/>
                  </a:schemeClr>
                </a:solidFill>
              </a:rPr>
              <a:t>s’accordent</a:t>
            </a:r>
            <a:r>
              <a:rPr lang="es-SV" sz="27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SV" sz="2700" dirty="0" err="1">
                <a:solidFill>
                  <a:schemeClr val="accent1">
                    <a:lumMod val="50000"/>
                  </a:schemeClr>
                </a:solidFill>
              </a:rPr>
              <a:t>avec</a:t>
            </a:r>
            <a:r>
              <a:rPr lang="es-SV" sz="2700" dirty="0">
                <a:solidFill>
                  <a:schemeClr val="accent1">
                    <a:lumMod val="50000"/>
                  </a:schemeClr>
                </a:solidFill>
              </a:rPr>
              <a:t> le </a:t>
            </a:r>
            <a:r>
              <a:rPr lang="es-SV" sz="2700" dirty="0" err="1">
                <a:solidFill>
                  <a:schemeClr val="accent1">
                    <a:lumMod val="50000"/>
                  </a:schemeClr>
                </a:solidFill>
              </a:rPr>
              <a:t>nom</a:t>
            </a:r>
            <a:r>
              <a:rPr lang="es-SV" sz="27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SV" sz="2700" dirty="0" err="1">
                <a:solidFill>
                  <a:schemeClr val="accent1">
                    <a:lumMod val="50000"/>
                  </a:schemeClr>
                </a:solidFill>
              </a:rPr>
              <a:t>qu’ils</a:t>
            </a:r>
            <a:r>
              <a:rPr lang="es-SV" sz="27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SV" sz="2700" dirty="0" err="1">
                <a:solidFill>
                  <a:schemeClr val="accent1">
                    <a:lumMod val="50000"/>
                  </a:schemeClr>
                </a:solidFill>
              </a:rPr>
              <a:t>accompagnent</a:t>
            </a:r>
            <a:r>
              <a:rPr lang="es-SV" sz="2700" dirty="0">
                <a:solidFill>
                  <a:schemeClr val="accent1">
                    <a:lumMod val="50000"/>
                  </a:schemeClr>
                </a:solidFill>
              </a:rPr>
              <a:t>. </a:t>
            </a:r>
          </a:p>
          <a:p>
            <a:pPr marL="365760" indent="-256032">
              <a:lnSpc>
                <a:spcPct val="150000"/>
              </a:lnSpc>
              <a:spcBef>
                <a:spcPts val="400"/>
              </a:spcBef>
              <a:buClr>
                <a:schemeClr val="accent1"/>
              </a:buClr>
              <a:buSzPct val="68000"/>
              <a:buFont typeface="Arial" pitchFamily="34" charset="0"/>
              <a:buChar char="•"/>
            </a:pPr>
            <a:r>
              <a:rPr lang="es-SV" sz="2700" dirty="0" err="1">
                <a:solidFill>
                  <a:schemeClr val="accent1">
                    <a:lumMod val="50000"/>
                  </a:schemeClr>
                </a:solidFill>
              </a:rPr>
              <a:t>Quel</a:t>
            </a:r>
            <a:r>
              <a:rPr lang="es-SV" sz="27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SV" sz="2700" dirty="0" err="1">
                <a:solidFill>
                  <a:schemeClr val="accent1">
                    <a:lumMod val="50000"/>
                  </a:schemeClr>
                </a:solidFill>
              </a:rPr>
              <a:t>livre</a:t>
            </a:r>
            <a:r>
              <a:rPr lang="es-SV" sz="2700" dirty="0">
                <a:solidFill>
                  <a:schemeClr val="accent1">
                    <a:lumMod val="50000"/>
                  </a:schemeClr>
                </a:solidFill>
              </a:rPr>
              <a:t>? / </a:t>
            </a:r>
            <a:r>
              <a:rPr lang="es-SV" sz="2700" dirty="0" err="1">
                <a:solidFill>
                  <a:schemeClr val="accent1">
                    <a:lumMod val="50000"/>
                  </a:schemeClr>
                </a:solidFill>
              </a:rPr>
              <a:t>Quels</a:t>
            </a:r>
            <a:r>
              <a:rPr lang="es-SV" sz="27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SV" sz="2700" dirty="0" err="1">
                <a:solidFill>
                  <a:schemeClr val="accent1">
                    <a:lumMod val="50000"/>
                  </a:schemeClr>
                </a:solidFill>
              </a:rPr>
              <a:t>livres</a:t>
            </a:r>
            <a:r>
              <a:rPr lang="es-SV" sz="2700" dirty="0">
                <a:solidFill>
                  <a:schemeClr val="accent1">
                    <a:lumMod val="50000"/>
                  </a:schemeClr>
                </a:solidFill>
              </a:rPr>
              <a:t>?</a:t>
            </a:r>
          </a:p>
          <a:p>
            <a:pPr marL="365760" indent="-256032">
              <a:lnSpc>
                <a:spcPct val="150000"/>
              </a:lnSpc>
              <a:spcBef>
                <a:spcPts val="400"/>
              </a:spcBef>
              <a:buClr>
                <a:schemeClr val="accent1"/>
              </a:buClr>
              <a:buSzPct val="68000"/>
              <a:buFont typeface="Arial" pitchFamily="34" charset="0"/>
              <a:buChar char="•"/>
            </a:pPr>
            <a:r>
              <a:rPr lang="es-SV" sz="2700" dirty="0" err="1">
                <a:solidFill>
                  <a:schemeClr val="accent1">
                    <a:lumMod val="50000"/>
                  </a:schemeClr>
                </a:solidFill>
              </a:rPr>
              <a:t>Quelle</a:t>
            </a:r>
            <a:r>
              <a:rPr lang="es-SV" sz="27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SV" sz="2700" dirty="0" err="1">
                <a:solidFill>
                  <a:schemeClr val="accent1">
                    <a:lumMod val="50000"/>
                  </a:schemeClr>
                </a:solidFill>
              </a:rPr>
              <a:t>voiture</a:t>
            </a:r>
            <a:r>
              <a:rPr lang="es-SV" sz="2700" dirty="0">
                <a:solidFill>
                  <a:schemeClr val="accent1">
                    <a:lumMod val="50000"/>
                  </a:schemeClr>
                </a:solidFill>
              </a:rPr>
              <a:t>? / </a:t>
            </a:r>
            <a:r>
              <a:rPr lang="es-SV" sz="2700" dirty="0" err="1">
                <a:solidFill>
                  <a:schemeClr val="accent1">
                    <a:lumMod val="50000"/>
                  </a:schemeClr>
                </a:solidFill>
              </a:rPr>
              <a:t>Quelles</a:t>
            </a:r>
            <a:r>
              <a:rPr lang="es-SV" sz="27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SV" sz="2700" dirty="0" err="1">
                <a:solidFill>
                  <a:schemeClr val="accent1">
                    <a:lumMod val="50000"/>
                  </a:schemeClr>
                </a:solidFill>
              </a:rPr>
              <a:t>voitures</a:t>
            </a:r>
            <a:r>
              <a:rPr lang="es-SV" sz="2700" dirty="0">
                <a:solidFill>
                  <a:schemeClr val="accent1">
                    <a:lumMod val="50000"/>
                  </a:schemeClr>
                </a:solidFill>
              </a:rPr>
              <a:t>?</a:t>
            </a:r>
            <a:endParaRPr lang="es-SV" sz="2700" dirty="0" err="1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827584" y="908720"/>
          <a:ext cx="7297799" cy="5464744"/>
        </p:xfrm>
        <a:graphic>
          <a:graphicData uri="http://schemas.openxmlformats.org/drawingml/2006/table">
            <a:tbl>
              <a:tblPr/>
              <a:tblGrid>
                <a:gridCol w="27097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59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018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59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71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071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53177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fr-FR" sz="1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Calibri"/>
                          <a:cs typeface="Times New Roman"/>
                        </a:rPr>
                        <a:t>1.Où </a:t>
                      </a:r>
                      <a:r>
                        <a:rPr lang="fr-FR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Calibri"/>
                          <a:cs typeface="Times New Roman"/>
                        </a:rPr>
                        <a:t>sont les jeunes ?</a:t>
                      </a:r>
                      <a:endParaRPr lang="en-US" sz="18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4997" marR="64997" marT="34304" marB="34304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8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4997" marR="64997" marT="34304" marB="34304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fr-FR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Calibri"/>
                          <a:cs typeface="Times New Roman"/>
                        </a:rPr>
                        <a:t>a)Les livres, le cahier et des stylos.</a:t>
                      </a:r>
                      <a:endParaRPr lang="en-US" sz="18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4997" marR="64997" marT="34304" marB="34304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800">
                        <a:solidFill>
                          <a:schemeClr val="accent1">
                            <a:lumMod val="50000"/>
                          </a:schemeClr>
                        </a:solidFill>
                        <a:latin typeface="Book Antiqua"/>
                        <a:ea typeface="Calibri"/>
                        <a:cs typeface="Times New Roman"/>
                      </a:endParaRPr>
                    </a:p>
                  </a:txBody>
                  <a:tcPr marL="64997" marR="64997" marT="34304" marB="34304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ook Antiqua"/>
                          <a:ea typeface="Calibri"/>
                          <a:cs typeface="Times New Roman"/>
                        </a:rPr>
                        <a:t>1</a:t>
                      </a:r>
                      <a:endParaRPr lang="en-US" sz="180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97" marR="64997" marT="34304" marB="34304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800">
                        <a:solidFill>
                          <a:schemeClr val="accent1">
                            <a:lumMod val="50000"/>
                          </a:schemeClr>
                        </a:solidFill>
                        <a:latin typeface="Book Antiqua"/>
                        <a:ea typeface="Calibri"/>
                        <a:cs typeface="Times New Roman"/>
                      </a:endParaRPr>
                    </a:p>
                  </a:txBody>
                  <a:tcPr marL="64997" marR="64997" marT="34304" marB="3430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3177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fr-FR" sz="1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Calibri"/>
                          <a:cs typeface="Times New Roman"/>
                        </a:rPr>
                        <a:t>2.Qui</a:t>
                      </a:r>
                      <a:r>
                        <a:rPr lang="fr-FR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Calibri"/>
                          <a:cs typeface="Times New Roman"/>
                        </a:rPr>
                        <a:t> est Madame Dupont ?</a:t>
                      </a:r>
                      <a:endParaRPr lang="en-US" sz="18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4997" marR="64997" marT="34304" marB="34304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8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4997" marR="64997" marT="34304" marB="34304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fr-FR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Calibri"/>
                          <a:cs typeface="Times New Roman"/>
                        </a:rPr>
                        <a:t>b)Je vais au cinéma aujourd’hui.</a:t>
                      </a:r>
                      <a:endParaRPr lang="en-US" sz="18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4997" marR="64997" marT="34304" marB="34304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800">
                        <a:solidFill>
                          <a:schemeClr val="accent1">
                            <a:lumMod val="50000"/>
                          </a:schemeClr>
                        </a:solidFill>
                        <a:latin typeface="Book Antiqua"/>
                        <a:ea typeface="Calibri"/>
                        <a:cs typeface="Times New Roman"/>
                      </a:endParaRPr>
                    </a:p>
                  </a:txBody>
                  <a:tcPr marL="64997" marR="64997" marT="34304" marB="34304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ook Antiqua"/>
                          <a:ea typeface="Calibri"/>
                          <a:cs typeface="Times New Roman"/>
                        </a:rPr>
                        <a:t>2</a:t>
                      </a:r>
                      <a:endParaRPr lang="en-US" sz="180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97" marR="64997" marT="34304" marB="34304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800">
                        <a:solidFill>
                          <a:schemeClr val="accent1">
                            <a:lumMod val="50000"/>
                          </a:schemeClr>
                        </a:solidFill>
                        <a:latin typeface="Book Antiqua"/>
                        <a:ea typeface="Calibri"/>
                        <a:cs typeface="Times New Roman"/>
                      </a:endParaRPr>
                    </a:p>
                  </a:txBody>
                  <a:tcPr marL="64997" marR="64997" marT="34304" marB="3430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2641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fr-FR" sz="1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Calibri"/>
                          <a:cs typeface="Times New Roman"/>
                        </a:rPr>
                        <a:t>3.Comment</a:t>
                      </a:r>
                      <a:r>
                        <a:rPr lang="fr-FR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Calibri"/>
                          <a:cs typeface="Times New Roman"/>
                        </a:rPr>
                        <a:t> s’appelle l’élève nº 1 ?</a:t>
                      </a:r>
                      <a:endParaRPr lang="en-US" sz="18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4997" marR="64997" marT="34304" marB="34304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8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4997" marR="64997" marT="34304" marB="34304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fr-FR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Calibri"/>
                          <a:cs typeface="Times New Roman"/>
                        </a:rPr>
                        <a:t>c)je suis content parce que je vais au théâtre.</a:t>
                      </a:r>
                      <a:endParaRPr lang="en-US" sz="18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4997" marR="64997" marT="34304" marB="34304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8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ook Antiqua"/>
                        <a:ea typeface="Calibri"/>
                        <a:cs typeface="Times New Roman"/>
                      </a:endParaRPr>
                    </a:p>
                  </a:txBody>
                  <a:tcPr marL="64997" marR="64997" marT="34304" marB="34304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ook Antiqua"/>
                          <a:ea typeface="Calibri"/>
                          <a:cs typeface="Times New Roman"/>
                        </a:rPr>
                        <a:t>3</a:t>
                      </a:r>
                      <a:endParaRPr lang="en-US" sz="180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97" marR="64997" marT="34304" marB="34304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800">
                        <a:solidFill>
                          <a:schemeClr val="accent1">
                            <a:lumMod val="50000"/>
                          </a:schemeClr>
                        </a:solidFill>
                        <a:latin typeface="Book Antiqua"/>
                        <a:ea typeface="Calibri"/>
                        <a:cs typeface="Times New Roman"/>
                      </a:endParaRPr>
                    </a:p>
                  </a:txBody>
                  <a:tcPr marL="64997" marR="64997" marT="34304" marB="3430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82641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fr-FR" sz="1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Calibri"/>
                          <a:cs typeface="Times New Roman"/>
                        </a:rPr>
                        <a:t>4.Quel </a:t>
                      </a:r>
                      <a:r>
                        <a:rPr lang="fr-FR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Calibri"/>
                          <a:cs typeface="Times New Roman"/>
                        </a:rPr>
                        <a:t>est le matériel nécessaire ?</a:t>
                      </a:r>
                      <a:endParaRPr lang="en-US" sz="18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4997" marR="64997" marT="34304" marB="34304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8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4997" marR="64997" marT="34304" marB="34304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fr-FR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Calibri"/>
                          <a:cs typeface="Times New Roman"/>
                        </a:rPr>
                        <a:t>d)J’ai cinq amis.</a:t>
                      </a:r>
                      <a:endParaRPr lang="en-US" sz="18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4997" marR="64997" marT="34304" marB="34304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800">
                        <a:solidFill>
                          <a:schemeClr val="accent1">
                            <a:lumMod val="50000"/>
                          </a:schemeClr>
                        </a:solidFill>
                        <a:latin typeface="Book Antiqua"/>
                        <a:ea typeface="Calibri"/>
                        <a:cs typeface="Times New Roman"/>
                      </a:endParaRPr>
                    </a:p>
                  </a:txBody>
                  <a:tcPr marL="64997" marR="64997" marT="34304" marB="34304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ook Antiqua"/>
                          <a:ea typeface="Calibri"/>
                          <a:cs typeface="Times New Roman"/>
                        </a:rPr>
                        <a:t>4</a:t>
                      </a:r>
                      <a:endParaRPr lang="en-US" sz="180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97" marR="64997" marT="34304" marB="34304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8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ook Antiqua"/>
                        <a:ea typeface="Calibri"/>
                        <a:cs typeface="Times New Roman"/>
                      </a:endParaRPr>
                    </a:p>
                  </a:txBody>
                  <a:tcPr marL="64997" marR="64997" marT="34304" marB="3430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3177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fr-FR" sz="1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Calibri"/>
                          <a:cs typeface="Times New Roman"/>
                        </a:rPr>
                        <a:t>5.Quand</a:t>
                      </a:r>
                      <a:r>
                        <a:rPr lang="fr-FR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Calibri"/>
                          <a:cs typeface="Times New Roman"/>
                        </a:rPr>
                        <a:t> vas-tu au cinéma ?</a:t>
                      </a:r>
                      <a:endParaRPr lang="en-US" sz="18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4997" marR="64997" marT="34304" marB="34304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8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4997" marR="64997" marT="34304" marB="34304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fr-FR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Calibri"/>
                          <a:cs typeface="Times New Roman"/>
                        </a:rPr>
                        <a:t>e)Mon nom est </a:t>
                      </a:r>
                      <a:r>
                        <a:rPr lang="fr-FR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Calibri"/>
                          <a:cs typeface="Times New Roman"/>
                        </a:rPr>
                        <a:t>Destour</a:t>
                      </a:r>
                      <a:r>
                        <a:rPr lang="fr-FR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Calibri"/>
                          <a:cs typeface="Times New Roman"/>
                        </a:rPr>
                        <a:t>.</a:t>
                      </a:r>
                      <a:endParaRPr lang="en-US" sz="18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4997" marR="64997" marT="34304" marB="34304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800">
                        <a:solidFill>
                          <a:schemeClr val="accent1">
                            <a:lumMod val="50000"/>
                          </a:schemeClr>
                        </a:solidFill>
                        <a:latin typeface="Book Antiqua"/>
                        <a:ea typeface="Calibri"/>
                        <a:cs typeface="Times New Roman"/>
                      </a:endParaRPr>
                    </a:p>
                  </a:txBody>
                  <a:tcPr marL="64997" marR="64997" marT="34304" marB="34304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ook Antiqua"/>
                          <a:ea typeface="Calibri"/>
                          <a:cs typeface="Times New Roman"/>
                        </a:rPr>
                        <a:t>5</a:t>
                      </a:r>
                      <a:endParaRPr lang="en-US" sz="180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97" marR="64997" marT="34304" marB="34304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8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ook Antiqua"/>
                        <a:ea typeface="Calibri"/>
                        <a:cs typeface="Times New Roman"/>
                      </a:endParaRPr>
                    </a:p>
                  </a:txBody>
                  <a:tcPr marL="64997" marR="64997" marT="34304" marB="3430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3177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fr-FR" sz="1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Calibri"/>
                          <a:cs typeface="Times New Roman"/>
                        </a:rPr>
                        <a:t>6.Pourquoi</a:t>
                      </a:r>
                      <a:r>
                        <a:rPr lang="fr-FR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Calibri"/>
                          <a:cs typeface="Times New Roman"/>
                        </a:rPr>
                        <a:t> es-tu content ?</a:t>
                      </a:r>
                      <a:endParaRPr lang="en-US" sz="18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4997" marR="64997" marT="34304" marB="34304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8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4997" marR="64997" marT="34304" marB="34304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fr-FR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Calibri"/>
                          <a:cs typeface="Times New Roman"/>
                        </a:rPr>
                        <a:t>f)Ils sont dans la cour de récréation.</a:t>
                      </a:r>
                      <a:endParaRPr lang="en-US" sz="18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4997" marR="64997" marT="34304" marB="34304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8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ook Antiqua"/>
                        <a:ea typeface="Calibri"/>
                        <a:cs typeface="Times New Roman"/>
                      </a:endParaRPr>
                    </a:p>
                  </a:txBody>
                  <a:tcPr marL="64997" marR="64997" marT="34304" marB="34304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ook Antiqua"/>
                          <a:ea typeface="Calibri"/>
                          <a:cs typeface="Times New Roman"/>
                        </a:rPr>
                        <a:t>6</a:t>
                      </a:r>
                      <a:endParaRPr lang="en-US" sz="180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97" marR="64997" marT="34304" marB="34304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8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ook Antiqua"/>
                        <a:ea typeface="Calibri"/>
                        <a:cs typeface="Times New Roman"/>
                      </a:endParaRPr>
                    </a:p>
                  </a:txBody>
                  <a:tcPr marL="64997" marR="64997" marT="34304" marB="3430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3177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fr-FR" sz="1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Calibri"/>
                          <a:cs typeface="Times New Roman"/>
                        </a:rPr>
                        <a:t>7.Combien</a:t>
                      </a:r>
                      <a:r>
                        <a:rPr lang="fr-FR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Calibri"/>
                          <a:cs typeface="Times New Roman"/>
                        </a:rPr>
                        <a:t> d’amis as-tu ?</a:t>
                      </a:r>
                      <a:endParaRPr lang="en-US" sz="18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4997" marR="64997" marT="34304" marB="34304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8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4997" marR="64997" marT="34304" marB="34304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fr-FR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Calibri"/>
                          <a:cs typeface="Times New Roman"/>
                        </a:rPr>
                        <a:t>g)C’est le professeur.</a:t>
                      </a:r>
                      <a:endParaRPr lang="en-US" sz="18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4997" marR="64997" marT="34304" marB="34304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8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ook Antiqua"/>
                        <a:ea typeface="Calibri"/>
                        <a:cs typeface="Times New Roman"/>
                      </a:endParaRPr>
                    </a:p>
                  </a:txBody>
                  <a:tcPr marL="64997" marR="64997" marT="34304" marB="34304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ook Antiqua"/>
                          <a:ea typeface="Calibri"/>
                          <a:cs typeface="Times New Roman"/>
                        </a:rPr>
                        <a:t>7</a:t>
                      </a:r>
                      <a:endParaRPr lang="en-US" sz="180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97" marR="64997" marT="34304" marB="34304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8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ook Antiqua"/>
                        <a:ea typeface="Calibri"/>
                        <a:cs typeface="Times New Roman"/>
                      </a:endParaRPr>
                    </a:p>
                  </a:txBody>
                  <a:tcPr marL="64997" marR="64997" marT="34304" marB="3430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3177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fr-FR" sz="1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Calibri"/>
                          <a:cs typeface="Times New Roman"/>
                        </a:rPr>
                        <a:t>8.Quel</a:t>
                      </a:r>
                      <a:r>
                        <a:rPr lang="fr-FR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Calibri"/>
                          <a:cs typeface="Times New Roman"/>
                        </a:rPr>
                        <a:t> est ton nom ?</a:t>
                      </a:r>
                      <a:endParaRPr lang="en-US" sz="18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4997" marR="64997" marT="34304" marB="34304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8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4997" marR="64997" marT="34304" marB="34304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fr-FR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Calibri"/>
                          <a:cs typeface="Times New Roman"/>
                        </a:rPr>
                        <a:t>h)Guillaume.</a:t>
                      </a:r>
                      <a:endParaRPr lang="en-US" sz="18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4997" marR="64997" marT="34304" marB="34304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800">
                        <a:solidFill>
                          <a:schemeClr val="accent1">
                            <a:lumMod val="50000"/>
                          </a:schemeClr>
                        </a:solidFill>
                        <a:latin typeface="Book Antiqua"/>
                        <a:ea typeface="Calibri"/>
                        <a:cs typeface="Times New Roman"/>
                      </a:endParaRPr>
                    </a:p>
                  </a:txBody>
                  <a:tcPr marL="64997" marR="64997" marT="34304" marB="34304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ook Antiqua"/>
                          <a:ea typeface="Calibri"/>
                          <a:cs typeface="Times New Roman"/>
                        </a:rPr>
                        <a:t>8</a:t>
                      </a:r>
                      <a:endParaRPr lang="en-US" sz="180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97" marR="64997" marT="34304" marB="34304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8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ook Antiqua"/>
                        <a:ea typeface="Calibri"/>
                        <a:cs typeface="Times New Roman"/>
                      </a:endParaRPr>
                    </a:p>
                  </a:txBody>
                  <a:tcPr marL="64997" marR="64997" marT="34304" marB="3430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1605483" y="-250366"/>
            <a:ext cx="5933034" cy="1554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b="1" i="0" u="sng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b="1" u="sng" dirty="0">
              <a:latin typeface="Georgia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2700" dirty="0">
                <a:solidFill>
                  <a:schemeClr val="accent1">
                    <a:lumMod val="50000"/>
                  </a:schemeClr>
                </a:solidFill>
              </a:rPr>
              <a:t>Reliez les questions aux réponses.</a:t>
            </a:r>
            <a:endParaRPr lang="en-US" sz="2700" dirty="0">
              <a:solidFill>
                <a:schemeClr val="accent1">
                  <a:lumMod val="50000"/>
                </a:schemeClr>
              </a:solidFill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fade thruBlk="1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60</TotalTime>
  <Words>649</Words>
  <Application>Microsoft Office PowerPoint</Application>
  <PresentationFormat>On-screen Show (4:3)</PresentationFormat>
  <Paragraphs>117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2" baseType="lpstr">
      <vt:lpstr>Arial</vt:lpstr>
      <vt:lpstr>Arial Black</vt:lpstr>
      <vt:lpstr>Book Antiqua</vt:lpstr>
      <vt:lpstr>Calibri</vt:lpstr>
      <vt:lpstr>Georgia</vt:lpstr>
      <vt:lpstr>Lucida Sans Unicode</vt:lpstr>
      <vt:lpstr>Times New Roman</vt:lpstr>
      <vt:lpstr>Verdana</vt:lpstr>
      <vt:lpstr>Wingdings 2</vt:lpstr>
      <vt:lpstr>Wingdings 3</vt:lpstr>
      <vt:lpstr>Concurrencia</vt:lpstr>
      <vt:lpstr>PowerPoint Presentation</vt:lpstr>
      <vt:lpstr>L’interrogation simple</vt:lpstr>
      <vt:lpstr>PowerPoint Presentation</vt:lpstr>
      <vt:lpstr>  Transformez comme dans l’exemple. </vt:lpstr>
      <vt:lpstr>L’interrogation partielle</vt:lpstr>
      <vt:lpstr>Les mots interrogatifs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Universidad don Bosco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Usuario</dc:creator>
  <cp:lastModifiedBy>Mourady</cp:lastModifiedBy>
  <cp:revision>19</cp:revision>
  <dcterms:created xsi:type="dcterms:W3CDTF">2013-01-29T19:42:19Z</dcterms:created>
  <dcterms:modified xsi:type="dcterms:W3CDTF">2020-05-16T12:02:56Z</dcterms:modified>
</cp:coreProperties>
</file>